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1" r:id="rId1"/>
  </p:sldMasterIdLst>
  <p:notesMasterIdLst>
    <p:notesMasterId r:id="rId28"/>
  </p:notesMasterIdLst>
  <p:sldIdLst>
    <p:sldId id="256" r:id="rId2"/>
    <p:sldId id="266" r:id="rId3"/>
    <p:sldId id="303" r:id="rId4"/>
    <p:sldId id="288" r:id="rId5"/>
    <p:sldId id="304" r:id="rId6"/>
    <p:sldId id="305" r:id="rId7"/>
    <p:sldId id="306" r:id="rId8"/>
    <p:sldId id="307" r:id="rId9"/>
    <p:sldId id="308" r:id="rId10"/>
    <p:sldId id="309" r:id="rId11"/>
    <p:sldId id="310" r:id="rId12"/>
    <p:sldId id="313" r:id="rId13"/>
    <p:sldId id="319" r:id="rId14"/>
    <p:sldId id="314" r:id="rId15"/>
    <p:sldId id="315" r:id="rId16"/>
    <p:sldId id="316" r:id="rId17"/>
    <p:sldId id="318" r:id="rId18"/>
    <p:sldId id="317" r:id="rId19"/>
    <p:sldId id="320" r:id="rId20"/>
    <p:sldId id="321" r:id="rId21"/>
    <p:sldId id="322" r:id="rId22"/>
    <p:sldId id="323" r:id="rId23"/>
    <p:sldId id="324" r:id="rId24"/>
    <p:sldId id="325" r:id="rId25"/>
    <p:sldId id="311" r:id="rId26"/>
    <p:sldId id="312" r:id="rId27"/>
  </p:sldIdLst>
  <p:sldSz cx="9144000" cy="6858000" type="screen4x3"/>
  <p:notesSz cx="6797675" cy="9926638"/>
  <p:embeddedFontLst>
    <p:embeddedFont>
      <p:font typeface="KoPubWorld돋움체 Bold" panose="00000800000000000000" pitchFamily="2" charset="-127"/>
      <p:bold r:id="rId29"/>
    </p:embeddedFont>
    <p:embeddedFont>
      <p:font typeface="함초롬돋움" panose="02030504000101010101" pitchFamily="18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4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AF8"/>
    <a:srgbClr val="CAE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85232" autoAdjust="0"/>
  </p:normalViewPr>
  <p:slideViewPr>
    <p:cSldViewPr>
      <p:cViewPr varScale="1">
        <p:scale>
          <a:sx n="73" d="100"/>
          <a:sy n="73" d="100"/>
        </p:scale>
        <p:origin x="1752" y="91"/>
      </p:cViewPr>
      <p:guideLst>
        <p:guide orient="horz" pos="2154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38" tIns="45719" rIns="91438" bIns="45719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38" tIns="45719" rIns="91438" bIns="45719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E2B2BC9D-A816-4D0A-858B-1D023B3A8ACA}" type="datetime1">
              <a:rPr lang="ko-KR" altLang="en-US"/>
              <a:pPr lvl="0">
                <a:defRPr lang="ko-KR" altLang="en-US"/>
              </a:pPr>
              <a:t>2021-01-28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8" tIns="45719" rIns="91438" bIns="45719" anchor="ctr"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38" tIns="45719" rIns="91438" bIns="45719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38" tIns="45719" rIns="91438" bIns="45719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6332"/>
          </a:xfrm>
          <a:prstGeom prst="rect">
            <a:avLst/>
          </a:prstGeom>
        </p:spPr>
        <p:txBody>
          <a:bodyPr vert="horz" lIns="91438" tIns="45719" rIns="91438" bIns="45719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9F4262C-968C-4EE9-8164-CE16364706B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02780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SDN </a:t>
            </a:r>
            <a:r>
              <a:rPr lang="ko-KR" altLang="en-US" dirty="0"/>
              <a:t>환경에서 </a:t>
            </a:r>
            <a:r>
              <a:rPr lang="ko-KR" altLang="en-US" dirty="0" err="1"/>
              <a:t>딥러닝을</a:t>
            </a:r>
            <a:r>
              <a:rPr lang="ko-KR" altLang="en-US" dirty="0"/>
              <a:t> 활용한 플로우 분류 기법 연구에 대한 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3870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5743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연구 배경 및 내용입니다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9695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7370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8138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3102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5488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8743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1849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2837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328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다음과 같은 순서로 진행됩니다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1418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8037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3312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0414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2793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0996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연구 배경 및 내용입니다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02272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173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연구 배경 및 내용입니다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171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165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184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84358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연구 배경 및 내용입니다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51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999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790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332D1-411D-4951-BA74-E820AE4217FE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8347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263A7-038D-4EA5-BDB0-F064785DBED5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4714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9242C-15C4-4940-AA07-25FA34528C58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9799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8FD6F-7420-4AE2-A288-BDDEC071D16B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0079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D9288-8BEC-49AE-9F22-F7DFC6D04498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5805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8007B-3166-48F1-B1D0-A6B49858045E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7444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4A5BD-1EDC-4345-A137-BCC2B60FCCD5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222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0FF1B-6E00-4AFC-BD13-AD7E15ADE9A5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6545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67A31-0F94-426A-BBA8-F84685D431A0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6141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A6096-D889-472B-9E52-FCCBB437D26F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5958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73475-4D38-43C1-AAA7-D0C33D0DF530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5204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938DE-9605-4BA3-B4C1-F4054AA11B2B}" type="datetime1">
              <a:rPr lang="ko-KR" altLang="en-US" smtClean="0"/>
              <a:t>2021-01-28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D4FDF-3B57-41F3-B4F7-5F73AB5F688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8520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-9329" y="2242637"/>
            <a:ext cx="91533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3600" b="1" dirty="0">
                <a:latin typeface="+mn-ea"/>
                <a:cs typeface="Times New Roman"/>
              </a:rPr>
              <a:t>항공권 예약 사이트</a:t>
            </a:r>
            <a:endParaRPr lang="en-US" altLang="ko-KR" sz="3600" b="1" dirty="0">
              <a:solidFill>
                <a:schemeClr val="tx1"/>
              </a:solidFill>
              <a:latin typeface="+mn-ea"/>
              <a:cs typeface="Times New Roman"/>
            </a:endParaRPr>
          </a:p>
        </p:txBody>
      </p:sp>
      <p:sp>
        <p:nvSpPr>
          <p:cNvPr id="6" name="직각 삼각형 5"/>
          <p:cNvSpPr/>
          <p:nvPr/>
        </p:nvSpPr>
        <p:spPr>
          <a:xfrm rot="5400000">
            <a:off x="-662028" y="643245"/>
            <a:ext cx="185428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Times New Roman"/>
              <a:cs typeface="Times New Roman"/>
            </a:endParaRPr>
          </a:p>
        </p:txBody>
      </p:sp>
      <p:sp>
        <p:nvSpPr>
          <p:cNvPr id="10" name="직각 삼각형 9"/>
          <p:cNvSpPr/>
          <p:nvPr/>
        </p:nvSpPr>
        <p:spPr>
          <a:xfrm rot="16200000">
            <a:off x="7983151" y="5697151"/>
            <a:ext cx="1772817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Times New Roman"/>
              <a:cs typeface="Times New Roman"/>
            </a:endParaRPr>
          </a:p>
        </p:txBody>
      </p:sp>
      <p:sp>
        <p:nvSpPr>
          <p:cNvPr id="2" name="부제목 1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2167222"/>
          </a:xfrm>
        </p:spPr>
        <p:txBody>
          <a:bodyPr>
            <a:normAutofit/>
          </a:bodyPr>
          <a:lstStyle/>
          <a:p>
            <a:pPr>
              <a:defRPr lang="ko-KR" altLang="en-US"/>
            </a:pPr>
            <a:r>
              <a:rPr lang="ko-KR" altLang="en-US" dirty="0" err="1">
                <a:latin typeface="+mn-ea"/>
                <a:cs typeface="Times New Roman"/>
              </a:rPr>
              <a:t>장예훈</a:t>
            </a:r>
            <a:endParaRPr lang="en-US" altLang="ko-KR" dirty="0">
              <a:latin typeface="+mn-ea"/>
              <a:cs typeface="Times New Roman"/>
            </a:endParaRPr>
          </a:p>
          <a:p>
            <a:pPr>
              <a:defRPr lang="ko-KR" altLang="en-US"/>
            </a:pPr>
            <a:endParaRPr lang="en-US" altLang="ko-KR" dirty="0">
              <a:latin typeface="+mn-ea"/>
              <a:cs typeface="Times New Roman"/>
            </a:endParaRPr>
          </a:p>
          <a:p>
            <a:pPr>
              <a:defRPr lang="ko-KR" altLang="en-US"/>
            </a:pPr>
            <a:r>
              <a:rPr lang="en-US" altLang="ko-KR" dirty="0">
                <a:latin typeface="+mn-ea"/>
                <a:cs typeface="Times New Roman"/>
              </a:rPr>
              <a:t>Cloud MSA </a:t>
            </a:r>
            <a:r>
              <a:rPr lang="ko-KR" altLang="en-US" dirty="0">
                <a:latin typeface="+mn-ea"/>
                <a:cs typeface="Times New Roman"/>
              </a:rPr>
              <a:t>과정</a:t>
            </a:r>
            <a:endParaRPr lang="en-US" altLang="ko-KR" dirty="0">
              <a:latin typeface="+mn-ea"/>
              <a:cs typeface="Times New Roman"/>
            </a:endParaRPr>
          </a:p>
          <a:p>
            <a:pPr>
              <a:defRPr lang="ko-KR" altLang="en-US"/>
            </a:pPr>
            <a:r>
              <a:rPr lang="ko-KR" altLang="en-US" dirty="0">
                <a:latin typeface="+mn-ea"/>
                <a:cs typeface="Times New Roman"/>
              </a:rPr>
              <a:t>인터페이스 개발 프로젝트</a:t>
            </a:r>
            <a:endParaRPr lang="en-US" altLang="ko-KR" dirty="0">
              <a:latin typeface="+mn-ea"/>
              <a:cs typeface="Times New Roman"/>
            </a:endParaRPr>
          </a:p>
          <a:p>
            <a:pPr>
              <a:defRPr lang="ko-KR" altLang="en-US"/>
            </a:pPr>
            <a:r>
              <a:rPr lang="en-US" altLang="ko-KR" dirty="0">
                <a:latin typeface="+mn-ea"/>
                <a:cs typeface="Times New Roman"/>
              </a:rPr>
              <a:t>- Django </a:t>
            </a:r>
            <a:r>
              <a:rPr lang="ko-KR" altLang="en-US" dirty="0">
                <a:latin typeface="+mn-ea"/>
                <a:cs typeface="Times New Roman"/>
              </a:rPr>
              <a:t>웹 기본 프로그래밍</a:t>
            </a:r>
            <a:r>
              <a:rPr lang="en-US" altLang="ko-KR" dirty="0">
                <a:latin typeface="+mn-ea"/>
                <a:cs typeface="Times New Roman"/>
              </a:rPr>
              <a:t>-</a:t>
            </a:r>
            <a:endParaRPr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1</a:t>
            </a:fld>
            <a:endParaRPr lang="ko-KR" altLang="en-US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2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E092E-1C19-4B9E-ADF4-7944D09B11D6}"/>
              </a:ext>
            </a:extLst>
          </p:cNvPr>
          <p:cNvSpPr txBox="1"/>
          <p:nvPr/>
        </p:nvSpPr>
        <p:spPr>
          <a:xfrm>
            <a:off x="467401" y="116632"/>
            <a:ext cx="32405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2800" b="1" dirty="0">
                <a:latin typeface="+mj-ea"/>
                <a:ea typeface="+mj-ea"/>
                <a:cs typeface="Times New Roman"/>
              </a:rPr>
              <a:t>Simple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10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87119B53-DE1E-468D-B534-3D7BB3C904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3394066"/>
              </p:ext>
            </p:extLst>
          </p:nvPr>
        </p:nvGraphicFramePr>
        <p:xfrm>
          <a:off x="287524" y="803612"/>
          <a:ext cx="8856472" cy="47966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5210">
                  <a:extLst>
                    <a:ext uri="{9D8B030D-6E8A-4147-A177-3AD203B41FA5}">
                      <a16:colId xmlns:a16="http://schemas.microsoft.com/office/drawing/2014/main" val="635666199"/>
                    </a:ext>
                  </a:extLst>
                </a:gridCol>
                <a:gridCol w="1055530">
                  <a:extLst>
                    <a:ext uri="{9D8B030D-6E8A-4147-A177-3AD203B41FA5}">
                      <a16:colId xmlns:a16="http://schemas.microsoft.com/office/drawing/2014/main" val="144756751"/>
                    </a:ext>
                  </a:extLst>
                </a:gridCol>
                <a:gridCol w="1474892">
                  <a:extLst>
                    <a:ext uri="{9D8B030D-6E8A-4147-A177-3AD203B41FA5}">
                      <a16:colId xmlns:a16="http://schemas.microsoft.com/office/drawing/2014/main" val="1497622716"/>
                    </a:ext>
                  </a:extLst>
                </a:gridCol>
                <a:gridCol w="1265210">
                  <a:extLst>
                    <a:ext uri="{9D8B030D-6E8A-4147-A177-3AD203B41FA5}">
                      <a16:colId xmlns:a16="http://schemas.microsoft.com/office/drawing/2014/main" val="4224528153"/>
                    </a:ext>
                  </a:extLst>
                </a:gridCol>
                <a:gridCol w="1265210">
                  <a:extLst>
                    <a:ext uri="{9D8B030D-6E8A-4147-A177-3AD203B41FA5}">
                      <a16:colId xmlns:a16="http://schemas.microsoft.com/office/drawing/2014/main" val="2776415117"/>
                    </a:ext>
                  </a:extLst>
                </a:gridCol>
                <a:gridCol w="1265210">
                  <a:extLst>
                    <a:ext uri="{9D8B030D-6E8A-4147-A177-3AD203B41FA5}">
                      <a16:colId xmlns:a16="http://schemas.microsoft.com/office/drawing/2014/main" val="3136438856"/>
                    </a:ext>
                  </a:extLst>
                </a:gridCol>
                <a:gridCol w="1265210">
                  <a:extLst>
                    <a:ext uri="{9D8B030D-6E8A-4147-A177-3AD203B41FA5}">
                      <a16:colId xmlns:a16="http://schemas.microsoft.com/office/drawing/2014/main" val="2304581135"/>
                    </a:ext>
                  </a:extLst>
                </a:gridCol>
              </a:tblGrid>
              <a:tr h="56257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프로젝트명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Application </a:t>
                      </a:r>
                      <a:r>
                        <a:rPr lang="ko-KR" altLang="en-US" dirty="0"/>
                        <a:t>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url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view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template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model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200977"/>
                  </a:ext>
                </a:extLst>
              </a:tr>
              <a:tr h="414830">
                <a:tc rowSpan="9"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항공권 예약 관리 시스템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rowSpan="9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게시판관리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en-US" altLang="ko-KR" dirty="0" err="1"/>
                        <a:t>board_app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게시판입력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board_input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board_input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board_input.html</a:t>
                      </a:r>
                      <a:endParaRPr lang="ko-KR" altLang="en-US" dirty="0"/>
                    </a:p>
                  </a:txBody>
                  <a:tcPr anchor="ctr"/>
                </a:tc>
                <a:tc rowSpan="9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Board(id, </a:t>
                      </a:r>
                      <a:r>
                        <a:rPr lang="en-US" altLang="ko-KR" dirty="0" err="1"/>
                        <a:t>board_name</a:t>
                      </a:r>
                      <a:r>
                        <a:rPr lang="en-US" altLang="ko-KR" dirty="0"/>
                        <a:t>, title, </a:t>
                      </a:r>
                      <a:r>
                        <a:rPr lang="en-US" altLang="ko-KR" dirty="0" err="1"/>
                        <a:t>board_writer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read_count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write_date</a:t>
                      </a:r>
                      <a:r>
                        <a:rPr lang="en-US" altLang="ko-KR" dirty="0"/>
                        <a:t>, contents, group, depth)</a:t>
                      </a:r>
                    </a:p>
                    <a:p>
                      <a:pPr latinLnBrk="1"/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Comment(id, </a:t>
                      </a:r>
                      <a:r>
                        <a:rPr lang="en-US" altLang="ko-KR" dirty="0" err="1"/>
                        <a:t>comment_writer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board_id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write_time</a:t>
                      </a:r>
                      <a:r>
                        <a:rPr lang="en-US" altLang="ko-KR" dirty="0"/>
                        <a:t>, contents, </a:t>
                      </a:r>
                      <a:r>
                        <a:rPr lang="en-US" altLang="ko-KR" dirty="0" err="1"/>
                        <a:t>c_list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c_level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5369410"/>
                  </a:ext>
                </a:extLst>
              </a:tr>
              <a:tr h="562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게시판등록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board_add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board_add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7651152"/>
                  </a:ext>
                </a:extLst>
              </a:tr>
              <a:tr h="33243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게시판목록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board_list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board_list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board_list.html</a:t>
                      </a:r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32911"/>
                  </a:ext>
                </a:extLst>
              </a:tr>
              <a:tr h="5625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게시글보기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board_view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board_view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board_view.html</a:t>
                      </a:r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96413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게시판수정입력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board_modify_input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board_modify_input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board_modify.html</a:t>
                      </a:r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174309"/>
                  </a:ext>
                </a:extLst>
              </a:tr>
              <a:tr h="2127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게시판수정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board_modify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board_modify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624711"/>
                  </a:ext>
                </a:extLst>
              </a:tr>
              <a:tr h="1284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게시판삭제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board_delete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board_delete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4942113"/>
                  </a:ext>
                </a:extLst>
              </a:tr>
              <a:tr h="2514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댓글등록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comment_add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comment_add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806350"/>
                  </a:ext>
                </a:extLst>
              </a:tr>
              <a:tr h="13238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로그인체크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loginStateCheck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loginStateCheck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143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789972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FAAD2D-B527-4374-ACE7-D95F61CEA0A8}"/>
              </a:ext>
            </a:extLst>
          </p:cNvPr>
          <p:cNvSpPr txBox="1"/>
          <p:nvPr/>
        </p:nvSpPr>
        <p:spPr>
          <a:xfrm>
            <a:off x="2294783" y="3043336"/>
            <a:ext cx="455443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4400" b="1" dirty="0">
                <a:latin typeface="+mj-ea"/>
                <a:ea typeface="+mj-ea"/>
                <a:cs typeface="Times New Roman"/>
              </a:rPr>
              <a:t>화면 캡처 설명</a:t>
            </a:r>
            <a:endParaRPr lang="en-US" altLang="ko-KR" sz="4400" b="1" dirty="0">
              <a:latin typeface="+mj-ea"/>
              <a:ea typeface="+mj-ea"/>
              <a:cs typeface="Times New Roman"/>
            </a:endParaRPr>
          </a:p>
        </p:txBody>
      </p:sp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직각 삼각형 9"/>
          <p:cNvSpPr/>
          <p:nvPr/>
        </p:nvSpPr>
        <p:spPr>
          <a:xfrm rot="16200000">
            <a:off x="7731123" y="5445124"/>
            <a:ext cx="2276873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1/2 액자 2"/>
          <p:cNvSpPr/>
          <p:nvPr/>
        </p:nvSpPr>
        <p:spPr>
          <a:xfrm>
            <a:off x="2817135" y="2996893"/>
            <a:ext cx="432048" cy="396103"/>
          </a:xfrm>
          <a:prstGeom prst="halfFrame">
            <a:avLst>
              <a:gd name="adj1" fmla="val 9679"/>
              <a:gd name="adj2" fmla="val 10924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1/2 액자 13"/>
          <p:cNvSpPr/>
          <p:nvPr/>
        </p:nvSpPr>
        <p:spPr>
          <a:xfrm rot="10800000">
            <a:off x="5868144" y="3356933"/>
            <a:ext cx="432048" cy="396103"/>
          </a:xfrm>
          <a:prstGeom prst="halfFrame">
            <a:avLst>
              <a:gd name="adj1" fmla="val 9679"/>
              <a:gd name="adj2" fmla="val 10924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직선 연결선 10"/>
          <p:cNvCxnSpPr>
            <a:cxnSpLocks/>
            <a:stCxn id="6" idx="0"/>
          </p:cNvCxnSpPr>
          <p:nvPr/>
        </p:nvCxnSpPr>
        <p:spPr>
          <a:xfrm>
            <a:off x="539553" y="-9455"/>
            <a:ext cx="2294783" cy="305278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6300192" y="3753036"/>
            <a:ext cx="2285962" cy="31049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01303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EA94C6C1-401B-4BD3-874A-D852F20FD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891" y="639852"/>
            <a:ext cx="8375585" cy="4493152"/>
          </a:xfrm>
          <a:prstGeom prst="rect">
            <a:avLst/>
          </a:prstGeom>
        </p:spPr>
      </p:pic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E092E-1C19-4B9E-ADF4-7944D09B11D6}"/>
              </a:ext>
            </a:extLst>
          </p:cNvPr>
          <p:cNvSpPr txBox="1"/>
          <p:nvPr/>
        </p:nvSpPr>
        <p:spPr>
          <a:xfrm>
            <a:off x="467401" y="116632"/>
            <a:ext cx="42486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(index.html)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653B12-EA80-47D4-AC08-8F3786258E20}"/>
              </a:ext>
            </a:extLst>
          </p:cNvPr>
          <p:cNvSpPr txBox="1"/>
          <p:nvPr/>
        </p:nvSpPr>
        <p:spPr>
          <a:xfrm>
            <a:off x="1439653" y="1183789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86E18C-D377-4E7E-8366-BF0152CBB576}"/>
              </a:ext>
            </a:extLst>
          </p:cNvPr>
          <p:cNvSpPr txBox="1"/>
          <p:nvPr/>
        </p:nvSpPr>
        <p:spPr>
          <a:xfrm>
            <a:off x="6794091" y="1092990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61DC8B-1E47-4B17-A644-B4F5FCB8BA95}"/>
              </a:ext>
            </a:extLst>
          </p:cNvPr>
          <p:cNvSpPr txBox="1"/>
          <p:nvPr/>
        </p:nvSpPr>
        <p:spPr>
          <a:xfrm>
            <a:off x="7198618" y="1015429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C16885-D1D3-44AD-9F66-A01FAE3CFA99}"/>
              </a:ext>
            </a:extLst>
          </p:cNvPr>
          <p:cNvSpPr txBox="1"/>
          <p:nvPr/>
        </p:nvSpPr>
        <p:spPr>
          <a:xfrm>
            <a:off x="5148064" y="1277656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E3A7AC-41FE-4E8B-A15B-A72CDF7452D3}"/>
              </a:ext>
            </a:extLst>
          </p:cNvPr>
          <p:cNvSpPr txBox="1"/>
          <p:nvPr/>
        </p:nvSpPr>
        <p:spPr>
          <a:xfrm>
            <a:off x="5684776" y="1295541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738095-A7BE-4A2D-977A-3CFA1EBFC9BB}"/>
              </a:ext>
            </a:extLst>
          </p:cNvPr>
          <p:cNvSpPr txBox="1"/>
          <p:nvPr/>
        </p:nvSpPr>
        <p:spPr>
          <a:xfrm>
            <a:off x="6369689" y="1274520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AE2BFE-53CE-48D8-9482-3E799179C80B}"/>
              </a:ext>
            </a:extLst>
          </p:cNvPr>
          <p:cNvSpPr txBox="1"/>
          <p:nvPr/>
        </p:nvSpPr>
        <p:spPr>
          <a:xfrm>
            <a:off x="7042771" y="1442436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A00DF8-C241-408F-AAEF-8BED60B011D6}"/>
              </a:ext>
            </a:extLst>
          </p:cNvPr>
          <p:cNvSpPr txBox="1"/>
          <p:nvPr/>
        </p:nvSpPr>
        <p:spPr>
          <a:xfrm>
            <a:off x="467401" y="5301208"/>
            <a:ext cx="83890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(1)</a:t>
            </a:r>
            <a:r>
              <a:rPr lang="ko-KR" altLang="en-US" dirty="0"/>
              <a:t>메인 화면 이동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(2)</a:t>
            </a:r>
            <a:r>
              <a:rPr lang="ko-KR" altLang="en-US" dirty="0"/>
              <a:t>로그인 화면 이동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(3)</a:t>
            </a:r>
            <a:r>
              <a:rPr lang="ko-KR" altLang="en-US" dirty="0"/>
              <a:t>회원가입 화면 이동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(4)</a:t>
            </a:r>
            <a:r>
              <a:rPr lang="ko-KR" altLang="en-US" dirty="0"/>
              <a:t>항공권 검색 이동</a:t>
            </a:r>
            <a:endParaRPr lang="en-US" altLang="ko-KR" dirty="0"/>
          </a:p>
          <a:p>
            <a:r>
              <a:rPr lang="en-US" altLang="ko-KR" dirty="0"/>
              <a:t>(5)</a:t>
            </a:r>
            <a:r>
              <a:rPr lang="ko-KR" altLang="en-US" dirty="0"/>
              <a:t>인기노선 이동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(6) </a:t>
            </a:r>
            <a:r>
              <a:rPr lang="ko-KR" altLang="en-US" dirty="0"/>
              <a:t>항공사별 특가로 이동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(7) </a:t>
            </a:r>
            <a:r>
              <a:rPr lang="ko-KR" altLang="en-US" dirty="0"/>
              <a:t>게시판 리스트로 이동</a:t>
            </a:r>
            <a:endParaRPr lang="en-US" altLang="ko-KR" dirty="0"/>
          </a:p>
          <a:p>
            <a:r>
              <a:rPr lang="en-US" altLang="ko-KR" dirty="0"/>
              <a:t>(8, 9)</a:t>
            </a:r>
            <a:r>
              <a:rPr lang="ko-KR" altLang="en-US" dirty="0"/>
              <a:t>출발지와 목적지 리스트에서 선택</a:t>
            </a:r>
            <a:r>
              <a:rPr lang="en-US" altLang="ko-KR" dirty="0"/>
              <a:t>, (10, 11) </a:t>
            </a:r>
            <a:r>
              <a:rPr lang="ko-KR" altLang="en-US" dirty="0"/>
              <a:t>달력에서 출발날짜와 돌아오는 날짜 선택</a:t>
            </a:r>
            <a:endParaRPr lang="en-US" altLang="ko-KR" dirty="0"/>
          </a:p>
          <a:p>
            <a:r>
              <a:rPr lang="en-US" altLang="ko-KR" dirty="0"/>
              <a:t>(12, 13)</a:t>
            </a:r>
            <a:r>
              <a:rPr lang="ko-KR" altLang="en-US" dirty="0"/>
              <a:t>이용하는 어른의 수와 어린이 수 선택</a:t>
            </a:r>
            <a:r>
              <a:rPr lang="en-US" altLang="ko-KR" dirty="0"/>
              <a:t>(</a:t>
            </a:r>
            <a:r>
              <a:rPr lang="ko-KR" altLang="en-US" dirty="0"/>
              <a:t>어린이는 </a:t>
            </a:r>
            <a:r>
              <a:rPr lang="en-US" altLang="ko-KR" dirty="0"/>
              <a:t>0</a:t>
            </a:r>
            <a:r>
              <a:rPr lang="ko-KR" altLang="en-US" dirty="0"/>
              <a:t>으로 해도 상관없음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(14) </a:t>
            </a:r>
            <a:r>
              <a:rPr lang="ko-KR" altLang="en-US" dirty="0"/>
              <a:t>좌석 등급 선택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(15) </a:t>
            </a:r>
            <a:r>
              <a:rPr lang="ko-KR" altLang="en-US" dirty="0"/>
              <a:t>왕복인지 편도인지 선택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(16) </a:t>
            </a:r>
            <a:r>
              <a:rPr lang="ko-KR" altLang="en-US" dirty="0"/>
              <a:t>항공권 검색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FDB200-D5A2-4BAB-80E3-D6A843EE4BA6}"/>
              </a:ext>
            </a:extLst>
          </p:cNvPr>
          <p:cNvSpPr txBox="1"/>
          <p:nvPr/>
        </p:nvSpPr>
        <p:spPr>
          <a:xfrm>
            <a:off x="1943636" y="2716261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F1C10A-A3C0-4ADF-82D0-29CEBCD85B21}"/>
              </a:ext>
            </a:extLst>
          </p:cNvPr>
          <p:cNvSpPr txBox="1"/>
          <p:nvPr/>
        </p:nvSpPr>
        <p:spPr>
          <a:xfrm>
            <a:off x="3275856" y="2716261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40A1DF-270E-4674-B162-B04A97B98DE7}"/>
              </a:ext>
            </a:extLst>
          </p:cNvPr>
          <p:cNvSpPr txBox="1"/>
          <p:nvPr/>
        </p:nvSpPr>
        <p:spPr>
          <a:xfrm>
            <a:off x="4608076" y="2701762"/>
            <a:ext cx="539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5865F5-383A-4309-A8B5-7522C80A1D87}"/>
              </a:ext>
            </a:extLst>
          </p:cNvPr>
          <p:cNvSpPr txBox="1"/>
          <p:nvPr/>
        </p:nvSpPr>
        <p:spPr>
          <a:xfrm>
            <a:off x="5818865" y="2701762"/>
            <a:ext cx="539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11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6CBAF0-34AA-408C-8460-5B544F5418D0}"/>
              </a:ext>
            </a:extLst>
          </p:cNvPr>
          <p:cNvSpPr txBox="1"/>
          <p:nvPr/>
        </p:nvSpPr>
        <p:spPr>
          <a:xfrm>
            <a:off x="1943636" y="3230254"/>
            <a:ext cx="539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12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99A862-C8A8-4100-A6A7-289E7A374F15}"/>
              </a:ext>
            </a:extLst>
          </p:cNvPr>
          <p:cNvSpPr txBox="1"/>
          <p:nvPr/>
        </p:nvSpPr>
        <p:spPr>
          <a:xfrm>
            <a:off x="2963752" y="3285287"/>
            <a:ext cx="539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13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965368-CAC6-4CB4-BD31-2FAAE2701DAE}"/>
              </a:ext>
            </a:extLst>
          </p:cNvPr>
          <p:cNvSpPr txBox="1"/>
          <p:nvPr/>
        </p:nvSpPr>
        <p:spPr>
          <a:xfrm>
            <a:off x="4008480" y="3290081"/>
            <a:ext cx="539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14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F738E23-2A75-46D7-A7A1-95199470A358}"/>
              </a:ext>
            </a:extLst>
          </p:cNvPr>
          <p:cNvSpPr txBox="1"/>
          <p:nvPr/>
        </p:nvSpPr>
        <p:spPr>
          <a:xfrm>
            <a:off x="4991977" y="3285287"/>
            <a:ext cx="539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15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571117C-DF9F-4FA9-AE71-E19513F6CB2E}"/>
              </a:ext>
            </a:extLst>
          </p:cNvPr>
          <p:cNvSpPr txBox="1"/>
          <p:nvPr/>
        </p:nvSpPr>
        <p:spPr>
          <a:xfrm>
            <a:off x="5741219" y="3056595"/>
            <a:ext cx="539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9965157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E092E-1C19-4B9E-ADF4-7944D09B11D6}"/>
              </a:ext>
            </a:extLst>
          </p:cNvPr>
          <p:cNvSpPr txBox="1"/>
          <p:nvPr/>
        </p:nvSpPr>
        <p:spPr>
          <a:xfrm>
            <a:off x="467401" y="116632"/>
            <a:ext cx="73449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(index.html – </a:t>
            </a:r>
            <a:r>
              <a:rPr lang="ko-KR" altLang="en-US" sz="2800" b="1" dirty="0" err="1">
                <a:latin typeface="+mj-ea"/>
                <a:ea typeface="+mj-ea"/>
                <a:cs typeface="Times New Roman"/>
              </a:rPr>
              <a:t>로그인완료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)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A00DF8-C241-408F-AAEF-8BED60B011D6}"/>
              </a:ext>
            </a:extLst>
          </p:cNvPr>
          <p:cNvSpPr txBox="1"/>
          <p:nvPr/>
        </p:nvSpPr>
        <p:spPr>
          <a:xfrm>
            <a:off x="467401" y="5301208"/>
            <a:ext cx="8389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(1) </a:t>
            </a:r>
            <a:r>
              <a:rPr lang="ko-KR" altLang="en-US" dirty="0"/>
              <a:t>예약 목록 화면으로 이동</a:t>
            </a:r>
            <a:endParaRPr lang="en-US" altLang="ko-KR" dirty="0"/>
          </a:p>
          <a:p>
            <a:r>
              <a:rPr lang="en-US" altLang="ko-KR" dirty="0"/>
              <a:t>(2) </a:t>
            </a:r>
            <a:r>
              <a:rPr lang="ko-KR" altLang="en-US" dirty="0"/>
              <a:t>로그아웃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A776E61-FEDC-4CC8-8973-1BDF7883C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01" y="636234"/>
            <a:ext cx="8389075" cy="450038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1FEC0A8-C593-43F4-8CAC-F5B9651A6BE5}"/>
              </a:ext>
            </a:extLst>
          </p:cNvPr>
          <p:cNvSpPr txBox="1"/>
          <p:nvPr/>
        </p:nvSpPr>
        <p:spPr>
          <a:xfrm>
            <a:off x="6660232" y="1097705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3D22D92-380E-47EB-BBB7-213B3E431E39}"/>
              </a:ext>
            </a:extLst>
          </p:cNvPr>
          <p:cNvSpPr txBox="1"/>
          <p:nvPr/>
        </p:nvSpPr>
        <p:spPr>
          <a:xfrm>
            <a:off x="7136962" y="1097705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426451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24299C4-3EEF-4E7A-A581-3C67C907D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01" y="632615"/>
            <a:ext cx="8389075" cy="4500389"/>
          </a:xfrm>
          <a:prstGeom prst="rect">
            <a:avLst/>
          </a:prstGeom>
        </p:spPr>
      </p:pic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A00DF8-C241-408F-AAEF-8BED60B011D6}"/>
              </a:ext>
            </a:extLst>
          </p:cNvPr>
          <p:cNvSpPr txBox="1"/>
          <p:nvPr/>
        </p:nvSpPr>
        <p:spPr>
          <a:xfrm>
            <a:off x="467401" y="5301208"/>
            <a:ext cx="8389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항공권 인기 노선 페이지 인기 순위는 예약이 많은 순서</a:t>
            </a:r>
            <a:endParaRPr lang="en-US" altLang="ko-KR" dirty="0"/>
          </a:p>
          <a:p>
            <a:r>
              <a:rPr lang="en-US" altLang="ko-KR" dirty="0"/>
              <a:t>(1) </a:t>
            </a:r>
            <a:r>
              <a:rPr lang="ko-KR" altLang="en-US" dirty="0"/>
              <a:t>위의 조건에 맞는 항공권 검색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2D8F6-814C-40DA-A3FF-40636043E9D1}"/>
              </a:ext>
            </a:extLst>
          </p:cNvPr>
          <p:cNvSpPr txBox="1"/>
          <p:nvPr/>
        </p:nvSpPr>
        <p:spPr>
          <a:xfrm>
            <a:off x="1511660" y="3861048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7994A1E-3DF3-4D0C-9083-1E648B7D6ACA}"/>
              </a:ext>
            </a:extLst>
          </p:cNvPr>
          <p:cNvSpPr txBox="1"/>
          <p:nvPr/>
        </p:nvSpPr>
        <p:spPr>
          <a:xfrm>
            <a:off x="467401" y="116632"/>
            <a:ext cx="42486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(index.html)</a:t>
            </a:r>
          </a:p>
        </p:txBody>
      </p:sp>
    </p:spTree>
    <p:extLst>
      <p:ext uri="{BB962C8B-B14F-4D97-AF65-F5344CB8AC3E}">
        <p14:creationId xmlns:p14="http://schemas.microsoft.com/office/powerpoint/2010/main" val="429375443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6FA8F0E-E982-4616-A2D0-12B4CA153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01" y="632614"/>
            <a:ext cx="8389075" cy="4500389"/>
          </a:xfrm>
          <a:prstGeom prst="rect">
            <a:avLst/>
          </a:prstGeom>
        </p:spPr>
      </p:pic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A00DF8-C241-408F-AAEF-8BED60B011D6}"/>
              </a:ext>
            </a:extLst>
          </p:cNvPr>
          <p:cNvSpPr txBox="1"/>
          <p:nvPr/>
        </p:nvSpPr>
        <p:spPr>
          <a:xfrm>
            <a:off x="467401" y="5301208"/>
            <a:ext cx="8389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항공사 별로 노선들의 가장 싼 금액이 무엇인지 보여줌</a:t>
            </a:r>
            <a:endParaRPr lang="en-US" altLang="ko-KR" dirty="0"/>
          </a:p>
          <a:p>
            <a:r>
              <a:rPr lang="en-US" altLang="ko-KR" dirty="0"/>
              <a:t>(1) </a:t>
            </a:r>
            <a:r>
              <a:rPr lang="ko-KR" altLang="en-US" dirty="0"/>
              <a:t>위의 조건에 맞는 항공권 검색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2D8F6-814C-40DA-A3FF-40636043E9D1}"/>
              </a:ext>
            </a:extLst>
          </p:cNvPr>
          <p:cNvSpPr txBox="1"/>
          <p:nvPr/>
        </p:nvSpPr>
        <p:spPr>
          <a:xfrm>
            <a:off x="1511660" y="3897052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BC155F-9A5A-4A3D-A84D-97CB0339287D}"/>
              </a:ext>
            </a:extLst>
          </p:cNvPr>
          <p:cNvSpPr txBox="1"/>
          <p:nvPr/>
        </p:nvSpPr>
        <p:spPr>
          <a:xfrm>
            <a:off x="467401" y="116632"/>
            <a:ext cx="42486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(index.html)</a:t>
            </a:r>
          </a:p>
        </p:txBody>
      </p:sp>
    </p:spTree>
    <p:extLst>
      <p:ext uri="{BB962C8B-B14F-4D97-AF65-F5344CB8AC3E}">
        <p14:creationId xmlns:p14="http://schemas.microsoft.com/office/powerpoint/2010/main" val="585308606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A801300-EADA-43B9-B1BC-43285D050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01" y="632613"/>
            <a:ext cx="8389075" cy="4500389"/>
          </a:xfrm>
          <a:prstGeom prst="rect">
            <a:avLst/>
          </a:prstGeom>
        </p:spPr>
      </p:pic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A00DF8-C241-408F-AAEF-8BED60B011D6}"/>
              </a:ext>
            </a:extLst>
          </p:cNvPr>
          <p:cNvSpPr txBox="1"/>
          <p:nvPr/>
        </p:nvSpPr>
        <p:spPr>
          <a:xfrm>
            <a:off x="467401" y="5301208"/>
            <a:ext cx="83890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dirty="0"/>
              <a:t>달력을 누르면 가는 편의 날짜 다시 검색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항공권 정렬을 선택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해당 항공권 선택</a:t>
            </a:r>
            <a:r>
              <a:rPr lang="en-US" altLang="ko-KR" dirty="0"/>
              <a:t>(</a:t>
            </a:r>
            <a:r>
              <a:rPr lang="ko-KR" altLang="en-US" dirty="0"/>
              <a:t>편도면 예약 버튼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2D8F6-814C-40DA-A3FF-40636043E9D1}"/>
              </a:ext>
            </a:extLst>
          </p:cNvPr>
          <p:cNvSpPr txBox="1"/>
          <p:nvPr/>
        </p:nvSpPr>
        <p:spPr>
          <a:xfrm>
            <a:off x="2735796" y="1799528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BC155F-9A5A-4A3D-A84D-97CB0339287D}"/>
              </a:ext>
            </a:extLst>
          </p:cNvPr>
          <p:cNvSpPr txBox="1"/>
          <p:nvPr/>
        </p:nvSpPr>
        <p:spPr>
          <a:xfrm>
            <a:off x="467401" y="116632"/>
            <a:ext cx="55447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(searchList_go.html)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1684A9-E6B6-48A9-958E-E2CE243DAD2A}"/>
              </a:ext>
            </a:extLst>
          </p:cNvPr>
          <p:cNvSpPr txBox="1"/>
          <p:nvPr/>
        </p:nvSpPr>
        <p:spPr>
          <a:xfrm>
            <a:off x="6313934" y="2204866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69127D-297F-428F-8F82-DFCB144E9271}"/>
              </a:ext>
            </a:extLst>
          </p:cNvPr>
          <p:cNvSpPr txBox="1"/>
          <p:nvPr/>
        </p:nvSpPr>
        <p:spPr>
          <a:xfrm>
            <a:off x="6457950" y="3244334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7019676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E95B46C-F20E-404A-818D-DDCF8B9B8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01" y="626635"/>
            <a:ext cx="8389075" cy="4500389"/>
          </a:xfrm>
          <a:prstGeom prst="rect">
            <a:avLst/>
          </a:prstGeom>
        </p:spPr>
      </p:pic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A00DF8-C241-408F-AAEF-8BED60B011D6}"/>
              </a:ext>
            </a:extLst>
          </p:cNvPr>
          <p:cNvSpPr txBox="1"/>
          <p:nvPr/>
        </p:nvSpPr>
        <p:spPr>
          <a:xfrm>
            <a:off x="467401" y="5301208"/>
            <a:ext cx="8389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dirty="0"/>
              <a:t>가는 편의 항공권 다시 검색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달력을 누르면 가는 편의 날짜 다시 검색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항공권 정렬을 선택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선택한 항공권 예약</a:t>
            </a:r>
            <a:r>
              <a:rPr lang="en-US" altLang="ko-KR" dirty="0"/>
              <a:t>(</a:t>
            </a:r>
            <a:r>
              <a:rPr lang="ko-KR" altLang="en-US" dirty="0"/>
              <a:t>로그인 안되어 있으면 로그인 화면으로 이동하고 로그인 후 예약</a:t>
            </a:r>
            <a:r>
              <a:rPr lang="en-US" altLang="ko-KR" dirty="0"/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2D8F6-814C-40DA-A3FF-40636043E9D1}"/>
              </a:ext>
            </a:extLst>
          </p:cNvPr>
          <p:cNvSpPr txBox="1"/>
          <p:nvPr/>
        </p:nvSpPr>
        <p:spPr>
          <a:xfrm>
            <a:off x="6457950" y="1946912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BC155F-9A5A-4A3D-A84D-97CB0339287D}"/>
              </a:ext>
            </a:extLst>
          </p:cNvPr>
          <p:cNvSpPr txBox="1"/>
          <p:nvPr/>
        </p:nvSpPr>
        <p:spPr>
          <a:xfrm>
            <a:off x="467401" y="116632"/>
            <a:ext cx="59905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(searchList_come.html)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1684A9-E6B6-48A9-958E-E2CE243DAD2A}"/>
              </a:ext>
            </a:extLst>
          </p:cNvPr>
          <p:cNvSpPr txBox="1"/>
          <p:nvPr/>
        </p:nvSpPr>
        <p:spPr>
          <a:xfrm>
            <a:off x="6313934" y="2903582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69127D-297F-428F-8F82-DFCB144E9271}"/>
              </a:ext>
            </a:extLst>
          </p:cNvPr>
          <p:cNvSpPr txBox="1"/>
          <p:nvPr/>
        </p:nvSpPr>
        <p:spPr>
          <a:xfrm>
            <a:off x="6457950" y="4005852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1284E3-03AB-4F7C-9FF9-203F4BE566E6}"/>
              </a:ext>
            </a:extLst>
          </p:cNvPr>
          <p:cNvSpPr txBox="1"/>
          <p:nvPr/>
        </p:nvSpPr>
        <p:spPr>
          <a:xfrm>
            <a:off x="2663788" y="2468882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7697371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29F2BF5-E4C9-42CE-94B8-7F34F2933D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530"/>
          <a:stretch/>
        </p:blipFill>
        <p:spPr>
          <a:xfrm>
            <a:off x="466277" y="626636"/>
            <a:ext cx="8389075" cy="4026500"/>
          </a:xfrm>
          <a:prstGeom prst="rect">
            <a:avLst/>
          </a:prstGeom>
        </p:spPr>
      </p:pic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A00DF8-C241-408F-AAEF-8BED60B011D6}"/>
              </a:ext>
            </a:extLst>
          </p:cNvPr>
          <p:cNvSpPr txBox="1"/>
          <p:nvPr/>
        </p:nvSpPr>
        <p:spPr>
          <a:xfrm>
            <a:off x="467401" y="5301208"/>
            <a:ext cx="8389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예약 완료 화면 예약한 항공편의 정보가 나옴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홈 화면으로 이동</a:t>
            </a:r>
            <a:endParaRPr lang="en-US" altLang="ko-K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2D8F6-814C-40DA-A3FF-40636043E9D1}"/>
              </a:ext>
            </a:extLst>
          </p:cNvPr>
          <p:cNvSpPr txBox="1"/>
          <p:nvPr/>
        </p:nvSpPr>
        <p:spPr>
          <a:xfrm>
            <a:off x="4283968" y="3681028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BC155F-9A5A-4A3D-A84D-97CB0339287D}"/>
              </a:ext>
            </a:extLst>
          </p:cNvPr>
          <p:cNvSpPr txBox="1"/>
          <p:nvPr/>
        </p:nvSpPr>
        <p:spPr>
          <a:xfrm>
            <a:off x="467401" y="116632"/>
            <a:ext cx="86765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(reservation_complete.html)</a:t>
            </a:r>
          </a:p>
        </p:txBody>
      </p:sp>
    </p:spTree>
    <p:extLst>
      <p:ext uri="{BB962C8B-B14F-4D97-AF65-F5344CB8AC3E}">
        <p14:creationId xmlns:p14="http://schemas.microsoft.com/office/powerpoint/2010/main" val="1260882097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A00DF8-C241-408F-AAEF-8BED60B011D6}"/>
              </a:ext>
            </a:extLst>
          </p:cNvPr>
          <p:cNvSpPr txBox="1"/>
          <p:nvPr/>
        </p:nvSpPr>
        <p:spPr>
          <a:xfrm>
            <a:off x="467401" y="5710020"/>
            <a:ext cx="8389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예약한 항공권의 목록 나옴</a:t>
            </a:r>
            <a:r>
              <a:rPr lang="en-US" altLang="ko-KR" dirty="0"/>
              <a:t>. </a:t>
            </a:r>
            <a:r>
              <a:rPr lang="ko-KR" altLang="en-US" dirty="0"/>
              <a:t>항공권의 정보와 금액의 정보가 나옴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예약 취소 버튼</a:t>
            </a:r>
            <a:endParaRPr lang="en-US" altLang="ko-K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2D8F6-814C-40DA-A3FF-40636043E9D1}"/>
              </a:ext>
            </a:extLst>
          </p:cNvPr>
          <p:cNvSpPr txBox="1"/>
          <p:nvPr/>
        </p:nvSpPr>
        <p:spPr>
          <a:xfrm>
            <a:off x="4283968" y="3681028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BC155F-9A5A-4A3D-A84D-97CB0339287D}"/>
              </a:ext>
            </a:extLst>
          </p:cNvPr>
          <p:cNvSpPr txBox="1"/>
          <p:nvPr/>
        </p:nvSpPr>
        <p:spPr>
          <a:xfrm>
            <a:off x="467401" y="116632"/>
            <a:ext cx="86765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(reservation_complete.html)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E031B6-A927-4702-AAD0-8C693BD634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77" y="626635"/>
            <a:ext cx="8389075" cy="49053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3E3B0F0-D2E3-4AF7-A7F8-F6C10489533E}"/>
              </a:ext>
            </a:extLst>
          </p:cNvPr>
          <p:cNvSpPr txBox="1"/>
          <p:nvPr/>
        </p:nvSpPr>
        <p:spPr>
          <a:xfrm>
            <a:off x="6696236" y="2020200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90343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5" name="TextBox 4"/>
          <p:cNvSpPr txBox="1"/>
          <p:nvPr/>
        </p:nvSpPr>
        <p:spPr>
          <a:xfrm rot="21385257">
            <a:off x="267541" y="1419202"/>
            <a:ext cx="4284620" cy="750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400">
                <a:solidFill>
                  <a:schemeClr val="tx1"/>
                </a:solidFill>
                <a:latin typeface="Times New Roman"/>
                <a:ea typeface="Times New Roman"/>
                <a:cs typeface="Times New Roman"/>
              </a:rPr>
              <a:t>INDEX</a:t>
            </a:r>
            <a:endParaRPr lang="ko-KR" altLang="en-US" sz="4400">
              <a:solidFill>
                <a:schemeClr val="tx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0" name="직각 삼각형 9"/>
          <p:cNvSpPr/>
          <p:nvPr/>
        </p:nvSpPr>
        <p:spPr>
          <a:xfrm rot="16200000">
            <a:off x="5373216" y="3087215"/>
            <a:ext cx="6858001" cy="683568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cxnSp>
        <p:nvCxnSpPr>
          <p:cNvPr id="11" name="직선 연결선 10"/>
          <p:cNvCxnSpPr>
            <a:stCxn id="6" idx="0"/>
          </p:cNvCxnSpPr>
          <p:nvPr/>
        </p:nvCxnSpPr>
        <p:spPr>
          <a:xfrm>
            <a:off x="539553" y="-9455"/>
            <a:ext cx="4320479" cy="250235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>
            <a:stCxn id="6" idx="4"/>
          </p:cNvCxnSpPr>
          <p:nvPr/>
        </p:nvCxnSpPr>
        <p:spPr>
          <a:xfrm flipV="1">
            <a:off x="-9328" y="1844824"/>
            <a:ext cx="4653336" cy="3600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28091" y="2752668"/>
            <a:ext cx="8784469" cy="2477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None/>
              <a:defRPr lang="ko-KR" altLang="en-US"/>
            </a:pPr>
            <a:r>
              <a:rPr lang="ko-KR" altLang="en-US" sz="2000" b="1" spc="304" dirty="0">
                <a:solidFill>
                  <a:schemeClr val="tx1"/>
                </a:solidFill>
                <a:latin typeface="+mj-ea"/>
                <a:ea typeface="+mj-ea"/>
                <a:cs typeface="Times New Roman"/>
              </a:rPr>
              <a:t>1</a:t>
            </a:r>
            <a:r>
              <a:rPr lang="en-US" altLang="ko-KR" sz="2000" b="1" spc="304" dirty="0">
                <a:solidFill>
                  <a:schemeClr val="tx1"/>
                </a:solidFill>
                <a:latin typeface="+mj-ea"/>
                <a:ea typeface="+mj-ea"/>
                <a:cs typeface="Times New Roman"/>
              </a:rPr>
              <a:t>. </a:t>
            </a:r>
            <a:r>
              <a:rPr lang="ko-KR" altLang="en-US" sz="2000" b="1" spc="304" dirty="0">
                <a:solidFill>
                  <a:schemeClr val="tx1"/>
                </a:solidFill>
                <a:latin typeface="+mj-ea"/>
                <a:ea typeface="+mj-ea"/>
                <a:cs typeface="Times New Roman"/>
              </a:rPr>
              <a:t>프로젝트 기능 설명</a:t>
            </a:r>
            <a:endParaRPr lang="en-US" altLang="ko-KR" sz="2000" b="1" spc="304" dirty="0">
              <a:solidFill>
                <a:schemeClr val="tx1"/>
              </a:solidFill>
              <a:latin typeface="+mj-ea"/>
              <a:ea typeface="+mj-ea"/>
              <a:cs typeface="Times New Roman"/>
            </a:endParaRPr>
          </a:p>
          <a:p>
            <a:pPr marL="400050" indent="-400050">
              <a:lnSpc>
                <a:spcPct val="200000"/>
              </a:lnSpc>
              <a:buNone/>
              <a:defRPr lang="ko-KR" altLang="en-US"/>
            </a:pPr>
            <a:r>
              <a:rPr lang="ko-KR" altLang="en-US" sz="2000" b="1" spc="304" dirty="0">
                <a:solidFill>
                  <a:schemeClr val="tx1"/>
                </a:solidFill>
                <a:latin typeface="+mj-ea"/>
                <a:ea typeface="+mj-ea"/>
                <a:cs typeface="Times New Roman"/>
              </a:rPr>
              <a:t>2. </a:t>
            </a:r>
            <a:r>
              <a:rPr lang="en-US" altLang="ko-KR" sz="2000" b="1" spc="304" dirty="0">
                <a:latin typeface="+mj-ea"/>
                <a:ea typeface="+mj-ea"/>
                <a:cs typeface="Times New Roman"/>
              </a:rPr>
              <a:t>Simple</a:t>
            </a:r>
            <a:r>
              <a:rPr lang="ko-KR" altLang="en-US" sz="2000" b="1" spc="304" dirty="0">
                <a:latin typeface="+mj-ea"/>
                <a:ea typeface="+mj-ea"/>
                <a:cs typeface="Times New Roman"/>
              </a:rPr>
              <a:t> </a:t>
            </a:r>
            <a:r>
              <a:rPr lang="en-US" altLang="ko-KR" sz="2000" b="1" spc="304" dirty="0">
                <a:latin typeface="+mj-ea"/>
                <a:ea typeface="+mj-ea"/>
                <a:cs typeface="Times New Roman"/>
              </a:rPr>
              <a:t>Design</a:t>
            </a:r>
            <a:endParaRPr lang="en-US" altLang="ko-KR" sz="2000" b="1" spc="304" dirty="0">
              <a:solidFill>
                <a:schemeClr val="tx1"/>
              </a:solidFill>
              <a:latin typeface="+mj-ea"/>
              <a:ea typeface="+mj-ea"/>
              <a:cs typeface="Times New Roman"/>
            </a:endParaRPr>
          </a:p>
          <a:p>
            <a:pPr marL="400050" indent="-400050">
              <a:lnSpc>
                <a:spcPct val="200000"/>
              </a:lnSpc>
              <a:buNone/>
              <a:defRPr lang="ko-KR" altLang="en-US"/>
            </a:pPr>
            <a:r>
              <a:rPr lang="ko-KR" altLang="en-US" sz="2000" b="1" spc="304" dirty="0">
                <a:solidFill>
                  <a:schemeClr val="tx1"/>
                </a:solidFill>
                <a:latin typeface="+mj-ea"/>
                <a:ea typeface="+mj-ea"/>
                <a:cs typeface="Times New Roman"/>
              </a:rPr>
              <a:t>3. 화면 캡처 설명</a:t>
            </a:r>
            <a:endParaRPr lang="en-US" altLang="ko-KR" sz="2000" b="1" spc="304" dirty="0">
              <a:latin typeface="+mj-ea"/>
              <a:ea typeface="+mj-ea"/>
              <a:cs typeface="Times New Roman"/>
            </a:endParaRPr>
          </a:p>
          <a:p>
            <a:pPr marL="400050" indent="-400050">
              <a:lnSpc>
                <a:spcPct val="200000"/>
              </a:lnSpc>
              <a:buNone/>
              <a:defRPr lang="ko-KR" altLang="en-US"/>
            </a:pPr>
            <a:r>
              <a:rPr lang="en-US" altLang="ko-KR" sz="2000" b="1" spc="304" dirty="0">
                <a:solidFill>
                  <a:schemeClr val="tx1"/>
                </a:solidFill>
                <a:latin typeface="+mj-ea"/>
                <a:ea typeface="+mj-ea"/>
                <a:cs typeface="Times New Roman"/>
              </a:rPr>
              <a:t>4. Source</a:t>
            </a:r>
            <a:r>
              <a:rPr lang="ko-KR" altLang="en-US" sz="2000" b="1" spc="304" dirty="0">
                <a:solidFill>
                  <a:schemeClr val="tx1"/>
                </a:solidFill>
                <a:latin typeface="+mj-ea"/>
                <a:ea typeface="+mj-ea"/>
                <a:cs typeface="Times New Roman"/>
              </a:rPr>
              <a:t> </a:t>
            </a:r>
            <a:r>
              <a:rPr lang="en-US" altLang="ko-KR" sz="2000" b="1" spc="304" dirty="0">
                <a:latin typeface="+mj-ea"/>
                <a:ea typeface="+mj-ea"/>
                <a:cs typeface="Times New Roman"/>
              </a:rPr>
              <a:t>Git URL</a:t>
            </a:r>
            <a:endParaRPr lang="en-US" altLang="ko-KR" sz="2000" b="1" spc="304" dirty="0">
              <a:solidFill>
                <a:schemeClr val="tx1"/>
              </a:solidFill>
              <a:latin typeface="+mj-ea"/>
              <a:ea typeface="+mj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8966574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3B4846-53BA-4D4A-9145-8CB41DFFC3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530"/>
          <a:stretch/>
        </p:blipFill>
        <p:spPr>
          <a:xfrm>
            <a:off x="466277" y="626636"/>
            <a:ext cx="8389075" cy="4026500"/>
          </a:xfrm>
          <a:prstGeom prst="rect">
            <a:avLst/>
          </a:prstGeom>
        </p:spPr>
      </p:pic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2D8F6-814C-40DA-A3FF-40636043E9D1}"/>
              </a:ext>
            </a:extLst>
          </p:cNvPr>
          <p:cNvSpPr txBox="1"/>
          <p:nvPr/>
        </p:nvSpPr>
        <p:spPr>
          <a:xfrm>
            <a:off x="2375756" y="2601198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BC155F-9A5A-4A3D-A84D-97CB0339287D}"/>
              </a:ext>
            </a:extLst>
          </p:cNvPr>
          <p:cNvSpPr txBox="1"/>
          <p:nvPr/>
        </p:nvSpPr>
        <p:spPr>
          <a:xfrm>
            <a:off x="467401" y="116632"/>
            <a:ext cx="86765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(board_list.html)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E60F37-1CCB-4809-BC7A-F3BD4364C5C8}"/>
              </a:ext>
            </a:extLst>
          </p:cNvPr>
          <p:cNvSpPr txBox="1"/>
          <p:nvPr/>
        </p:nvSpPr>
        <p:spPr>
          <a:xfrm>
            <a:off x="467401" y="5301208"/>
            <a:ext cx="83890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작성된 게시판의 목록이 나옴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제목을 선택하면 해당 게시물의 글을 볼 수 있음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게시물 작성은 로그인한 상태에서만 가능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541FDF-0AA5-4E58-B2BF-A6787749EFDE}"/>
              </a:ext>
            </a:extLst>
          </p:cNvPr>
          <p:cNvSpPr txBox="1"/>
          <p:nvPr/>
        </p:nvSpPr>
        <p:spPr>
          <a:xfrm>
            <a:off x="1295636" y="3573016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6170055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3607C87-DFB9-4032-9E20-E5503C121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77" y="626634"/>
            <a:ext cx="8389075" cy="4500389"/>
          </a:xfrm>
          <a:prstGeom prst="rect">
            <a:avLst/>
          </a:prstGeom>
        </p:spPr>
      </p:pic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2D8F6-814C-40DA-A3FF-40636043E9D1}"/>
              </a:ext>
            </a:extLst>
          </p:cNvPr>
          <p:cNvSpPr txBox="1"/>
          <p:nvPr/>
        </p:nvSpPr>
        <p:spPr>
          <a:xfrm>
            <a:off x="4968044" y="3429000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BC155F-9A5A-4A3D-A84D-97CB0339287D}"/>
              </a:ext>
            </a:extLst>
          </p:cNvPr>
          <p:cNvSpPr txBox="1"/>
          <p:nvPr/>
        </p:nvSpPr>
        <p:spPr>
          <a:xfrm>
            <a:off x="467401" y="116632"/>
            <a:ext cx="86765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(board_view.html)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E60F37-1CCB-4809-BC7A-F3BD4364C5C8}"/>
              </a:ext>
            </a:extLst>
          </p:cNvPr>
          <p:cNvSpPr txBox="1"/>
          <p:nvPr/>
        </p:nvSpPr>
        <p:spPr>
          <a:xfrm>
            <a:off x="467401" y="5301208"/>
            <a:ext cx="8389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dirty="0"/>
              <a:t>게시판 리스트 화면으로 이동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게시물 수정</a:t>
            </a:r>
            <a:r>
              <a:rPr lang="en-US" altLang="ko-KR" dirty="0"/>
              <a:t>(</a:t>
            </a:r>
            <a:r>
              <a:rPr lang="ko-KR" altLang="en-US" dirty="0"/>
              <a:t>해당 글을 작성한 본인과 관리자만 가능</a:t>
            </a:r>
            <a:r>
              <a:rPr lang="en-US" altLang="ko-KR" dirty="0"/>
              <a:t>)</a:t>
            </a:r>
          </a:p>
          <a:p>
            <a:pPr marL="342900" indent="-342900">
              <a:buAutoNum type="arabicParenBoth"/>
            </a:pPr>
            <a:r>
              <a:rPr lang="ko-KR" altLang="en-US" dirty="0"/>
              <a:t>게시물 삭제</a:t>
            </a:r>
            <a:r>
              <a:rPr lang="en-US" altLang="ko-KR" dirty="0"/>
              <a:t> (</a:t>
            </a:r>
            <a:r>
              <a:rPr lang="ko-KR" altLang="en-US" dirty="0"/>
              <a:t>해당 글을 작성한 본인과 관리자만 가능</a:t>
            </a:r>
            <a:r>
              <a:rPr lang="en-US" altLang="ko-KR" dirty="0"/>
              <a:t>)</a:t>
            </a:r>
          </a:p>
          <a:p>
            <a:pPr marL="342900" indent="-342900">
              <a:buAutoNum type="arabicParenBoth"/>
            </a:pPr>
            <a:r>
              <a:rPr lang="ko-KR" altLang="en-US" dirty="0"/>
              <a:t>답글 작성</a:t>
            </a:r>
            <a:r>
              <a:rPr lang="en-US" altLang="ko-KR" dirty="0"/>
              <a:t>(</a:t>
            </a:r>
            <a:r>
              <a:rPr lang="ko-KR" altLang="en-US" dirty="0"/>
              <a:t>관리자만 가능</a:t>
            </a:r>
            <a:r>
              <a:rPr lang="en-US" altLang="ko-KR" dirty="0"/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541FDF-0AA5-4E58-B2BF-A6787749EFDE}"/>
              </a:ext>
            </a:extLst>
          </p:cNvPr>
          <p:cNvSpPr txBox="1"/>
          <p:nvPr/>
        </p:nvSpPr>
        <p:spPr>
          <a:xfrm>
            <a:off x="5256076" y="3429000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61EFA5-A083-4D94-86A9-4AEBC725F789}"/>
              </a:ext>
            </a:extLst>
          </p:cNvPr>
          <p:cNvSpPr txBox="1"/>
          <p:nvPr/>
        </p:nvSpPr>
        <p:spPr>
          <a:xfrm>
            <a:off x="5529808" y="3429000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D72383-4D9B-4170-9A26-24AE0BB6635C}"/>
              </a:ext>
            </a:extLst>
          </p:cNvPr>
          <p:cNvSpPr txBox="1"/>
          <p:nvPr/>
        </p:nvSpPr>
        <p:spPr>
          <a:xfrm>
            <a:off x="5812288" y="3628274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07915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EF9DD3C-7FD2-4A4C-A03E-7FE1AADD1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77" y="626634"/>
            <a:ext cx="8389075" cy="4500389"/>
          </a:xfrm>
          <a:prstGeom prst="rect">
            <a:avLst/>
          </a:prstGeom>
        </p:spPr>
      </p:pic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2D8F6-814C-40DA-A3FF-40636043E9D1}"/>
              </a:ext>
            </a:extLst>
          </p:cNvPr>
          <p:cNvSpPr txBox="1"/>
          <p:nvPr/>
        </p:nvSpPr>
        <p:spPr>
          <a:xfrm>
            <a:off x="5256076" y="2204866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BC155F-9A5A-4A3D-A84D-97CB0339287D}"/>
              </a:ext>
            </a:extLst>
          </p:cNvPr>
          <p:cNvSpPr txBox="1"/>
          <p:nvPr/>
        </p:nvSpPr>
        <p:spPr>
          <a:xfrm>
            <a:off x="467401" y="116632"/>
            <a:ext cx="86765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(board_view.html)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E60F37-1CCB-4809-BC7A-F3BD4364C5C8}"/>
              </a:ext>
            </a:extLst>
          </p:cNvPr>
          <p:cNvSpPr txBox="1"/>
          <p:nvPr/>
        </p:nvSpPr>
        <p:spPr>
          <a:xfrm>
            <a:off x="467401" y="5301208"/>
            <a:ext cx="83890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dirty="0"/>
              <a:t>댓글 작성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댓글 삭제</a:t>
            </a:r>
            <a:r>
              <a:rPr lang="en-US" altLang="ko-KR" dirty="0"/>
              <a:t>(</a:t>
            </a:r>
            <a:r>
              <a:rPr lang="ko-KR" altLang="en-US" dirty="0"/>
              <a:t>해당 댓글을 작성한 본인과 관리자만 가능</a:t>
            </a:r>
            <a:r>
              <a:rPr lang="en-US" altLang="ko-KR" dirty="0"/>
              <a:t>)</a:t>
            </a:r>
          </a:p>
          <a:p>
            <a:pPr marL="342900" indent="-342900">
              <a:buAutoNum type="arabicParenBoth"/>
            </a:pPr>
            <a:r>
              <a:rPr lang="ko-KR" altLang="en-US" dirty="0" err="1"/>
              <a:t>대댓글</a:t>
            </a:r>
            <a:r>
              <a:rPr lang="ko-KR" altLang="en-US" dirty="0"/>
              <a:t> 작성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541FDF-0AA5-4E58-B2BF-A6787749EFDE}"/>
              </a:ext>
            </a:extLst>
          </p:cNvPr>
          <p:cNvSpPr txBox="1"/>
          <p:nvPr/>
        </p:nvSpPr>
        <p:spPr>
          <a:xfrm>
            <a:off x="1907704" y="3063766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61EFA5-A083-4D94-86A9-4AEBC725F789}"/>
              </a:ext>
            </a:extLst>
          </p:cNvPr>
          <p:cNvSpPr txBox="1"/>
          <p:nvPr/>
        </p:nvSpPr>
        <p:spPr>
          <a:xfrm>
            <a:off x="5237512" y="3114003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330710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DABC9D0-1A54-4C31-8957-694154025A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313"/>
          <a:stretch/>
        </p:blipFill>
        <p:spPr>
          <a:xfrm>
            <a:off x="466277" y="639852"/>
            <a:ext cx="8389075" cy="4497595"/>
          </a:xfrm>
          <a:prstGeom prst="rect">
            <a:avLst/>
          </a:prstGeom>
        </p:spPr>
      </p:pic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2D8F6-814C-40DA-A3FF-40636043E9D1}"/>
              </a:ext>
            </a:extLst>
          </p:cNvPr>
          <p:cNvSpPr txBox="1"/>
          <p:nvPr/>
        </p:nvSpPr>
        <p:spPr>
          <a:xfrm>
            <a:off x="2411760" y="2194736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BC155F-9A5A-4A3D-A84D-97CB0339287D}"/>
              </a:ext>
            </a:extLst>
          </p:cNvPr>
          <p:cNvSpPr txBox="1"/>
          <p:nvPr/>
        </p:nvSpPr>
        <p:spPr>
          <a:xfrm>
            <a:off x="467401" y="116632"/>
            <a:ext cx="86765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(board_input.html)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E60F37-1CCB-4809-BC7A-F3BD4364C5C8}"/>
              </a:ext>
            </a:extLst>
          </p:cNvPr>
          <p:cNvSpPr txBox="1"/>
          <p:nvPr/>
        </p:nvSpPr>
        <p:spPr>
          <a:xfrm>
            <a:off x="467401" y="5301208"/>
            <a:ext cx="83890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dirty="0"/>
              <a:t>게시글 분류</a:t>
            </a:r>
            <a:r>
              <a:rPr lang="en-US" altLang="ko-KR" dirty="0"/>
              <a:t>(</a:t>
            </a:r>
            <a:r>
              <a:rPr lang="ko-KR" altLang="en-US" dirty="0"/>
              <a:t>여행후기</a:t>
            </a:r>
            <a:r>
              <a:rPr lang="en-US" altLang="ko-KR" dirty="0"/>
              <a:t>, </a:t>
            </a:r>
            <a:r>
              <a:rPr lang="ko-KR" altLang="en-US" dirty="0"/>
              <a:t>고객센터</a:t>
            </a:r>
            <a:r>
              <a:rPr lang="en-US" altLang="ko-KR" dirty="0"/>
              <a:t>)</a:t>
            </a:r>
          </a:p>
          <a:p>
            <a:pPr marL="342900" indent="-342900">
              <a:buAutoNum type="arabicParenBoth"/>
            </a:pPr>
            <a:r>
              <a:rPr lang="ko-KR" altLang="en-US" dirty="0"/>
              <a:t>제목입력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글 내용 입력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게시글 등록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541FDF-0AA5-4E58-B2BF-A6787749EFDE}"/>
              </a:ext>
            </a:extLst>
          </p:cNvPr>
          <p:cNvSpPr txBox="1"/>
          <p:nvPr/>
        </p:nvSpPr>
        <p:spPr>
          <a:xfrm>
            <a:off x="2343519" y="2505952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61EFA5-A083-4D94-86A9-4AEBC725F789}"/>
              </a:ext>
            </a:extLst>
          </p:cNvPr>
          <p:cNvSpPr txBox="1"/>
          <p:nvPr/>
        </p:nvSpPr>
        <p:spPr>
          <a:xfrm>
            <a:off x="2351804" y="2902622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CCCBDD-1F8A-4050-817A-2CDA3DF8A9B4}"/>
              </a:ext>
            </a:extLst>
          </p:cNvPr>
          <p:cNvSpPr txBox="1"/>
          <p:nvPr/>
        </p:nvSpPr>
        <p:spPr>
          <a:xfrm>
            <a:off x="1727684" y="4149080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271213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8783B89-9A99-4CBD-9230-FE6B493B95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393"/>
          <a:stretch/>
        </p:blipFill>
        <p:spPr>
          <a:xfrm>
            <a:off x="466277" y="638455"/>
            <a:ext cx="8389075" cy="4122693"/>
          </a:xfrm>
          <a:prstGeom prst="rect">
            <a:avLst/>
          </a:prstGeom>
        </p:spPr>
      </p:pic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3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B82D8F6-814C-40DA-A3FF-40636043E9D1}"/>
              </a:ext>
            </a:extLst>
          </p:cNvPr>
          <p:cNvSpPr txBox="1"/>
          <p:nvPr/>
        </p:nvSpPr>
        <p:spPr>
          <a:xfrm>
            <a:off x="1763688" y="3789040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BC155F-9A5A-4A3D-A84D-97CB0339287D}"/>
              </a:ext>
            </a:extLst>
          </p:cNvPr>
          <p:cNvSpPr txBox="1"/>
          <p:nvPr/>
        </p:nvSpPr>
        <p:spPr>
          <a:xfrm>
            <a:off x="467401" y="116632"/>
            <a:ext cx="86765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화면 캡처 설명</a:t>
            </a:r>
            <a:r>
              <a:rPr lang="en-US" altLang="ko-KR" sz="2800" b="1" dirty="0">
                <a:latin typeface="+mj-ea"/>
                <a:ea typeface="+mj-ea"/>
                <a:cs typeface="Times New Roman"/>
              </a:rPr>
              <a:t>(board_modify.html)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E60F37-1CCB-4809-BC7A-F3BD4364C5C8}"/>
              </a:ext>
            </a:extLst>
          </p:cNvPr>
          <p:cNvSpPr txBox="1"/>
          <p:nvPr/>
        </p:nvSpPr>
        <p:spPr>
          <a:xfrm>
            <a:off x="467401" y="5019216"/>
            <a:ext cx="8389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게시글 수정 화면</a:t>
            </a:r>
            <a:r>
              <a:rPr lang="en-US" altLang="ko-KR" dirty="0"/>
              <a:t>. </a:t>
            </a:r>
            <a:r>
              <a:rPr lang="ko-KR" altLang="en-US" dirty="0"/>
              <a:t>원래 작성되어 있던 값들 채워져 있음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게시글 수정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80546064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36004"/>
            <a:ext cx="9144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FAAD2D-B527-4374-ACE7-D95F61CEA0A8}"/>
              </a:ext>
            </a:extLst>
          </p:cNvPr>
          <p:cNvSpPr txBox="1"/>
          <p:nvPr/>
        </p:nvSpPr>
        <p:spPr>
          <a:xfrm>
            <a:off x="2294783" y="3043336"/>
            <a:ext cx="455443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400" b="1" dirty="0">
                <a:latin typeface="+mj-ea"/>
                <a:ea typeface="+mj-ea"/>
                <a:cs typeface="Times New Roman"/>
              </a:rPr>
              <a:t>Source Git URL</a:t>
            </a:r>
          </a:p>
        </p:txBody>
      </p:sp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직각 삼각형 9"/>
          <p:cNvSpPr/>
          <p:nvPr/>
        </p:nvSpPr>
        <p:spPr>
          <a:xfrm rot="16200000">
            <a:off x="7731123" y="5445124"/>
            <a:ext cx="2276873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1/2 액자 2"/>
          <p:cNvSpPr/>
          <p:nvPr/>
        </p:nvSpPr>
        <p:spPr>
          <a:xfrm>
            <a:off x="2468967" y="3007330"/>
            <a:ext cx="432048" cy="396103"/>
          </a:xfrm>
          <a:prstGeom prst="halfFrame">
            <a:avLst>
              <a:gd name="adj1" fmla="val 9679"/>
              <a:gd name="adj2" fmla="val 10924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1/2 액자 13"/>
          <p:cNvSpPr/>
          <p:nvPr/>
        </p:nvSpPr>
        <p:spPr>
          <a:xfrm rot="10800000">
            <a:off x="6242986" y="3356933"/>
            <a:ext cx="432048" cy="396103"/>
          </a:xfrm>
          <a:prstGeom prst="halfFrame">
            <a:avLst>
              <a:gd name="adj1" fmla="val 9679"/>
              <a:gd name="adj2" fmla="val 10924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직선 연결선 10"/>
          <p:cNvCxnSpPr>
            <a:cxnSpLocks/>
            <a:stCxn id="6" idx="0"/>
          </p:cNvCxnSpPr>
          <p:nvPr/>
        </p:nvCxnSpPr>
        <p:spPr>
          <a:xfrm>
            <a:off x="539553" y="-9455"/>
            <a:ext cx="1929414" cy="3052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6675034" y="3753036"/>
            <a:ext cx="1911120" cy="31049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460368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4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E092E-1C19-4B9E-ADF4-7944D09B11D6}"/>
              </a:ext>
            </a:extLst>
          </p:cNvPr>
          <p:cNvSpPr txBox="1"/>
          <p:nvPr/>
        </p:nvSpPr>
        <p:spPr>
          <a:xfrm>
            <a:off x="467401" y="116632"/>
            <a:ext cx="32405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2800" b="1" dirty="0">
                <a:latin typeface="+mj-ea"/>
                <a:ea typeface="+mj-ea"/>
                <a:cs typeface="Times New Roman"/>
              </a:rPr>
              <a:t>Source Git URL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3785316D-679D-4F09-AD80-8295E6A579D6}"/>
              </a:ext>
            </a:extLst>
          </p:cNvPr>
          <p:cNvSpPr txBox="1">
            <a:spLocks/>
          </p:cNvSpPr>
          <p:nvPr/>
        </p:nvSpPr>
        <p:spPr>
          <a:xfrm>
            <a:off x="457200" y="1124744"/>
            <a:ext cx="8543956" cy="5364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2000" b="1" dirty="0">
                <a:latin typeface="Arial" pitchFamily="34" charset="0"/>
                <a:cs typeface="Arial" pitchFamily="34" charset="0"/>
              </a:rPr>
              <a:t>Web1 Git URL</a:t>
            </a: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en-US" altLang="ko-KR" sz="2400" b="1" dirty="0">
                <a:latin typeface="Arial" pitchFamily="34" charset="0"/>
                <a:cs typeface="Arial" pitchFamily="34" charset="0"/>
              </a:rPr>
              <a:t>https://github.com/JangYeHoon/web1</a:t>
            </a:r>
            <a:endParaRPr lang="ko-KR" altLang="en-US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498941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FAAD2D-B527-4374-ACE7-D95F61CEA0A8}"/>
              </a:ext>
            </a:extLst>
          </p:cNvPr>
          <p:cNvSpPr txBox="1"/>
          <p:nvPr/>
        </p:nvSpPr>
        <p:spPr>
          <a:xfrm>
            <a:off x="2294783" y="3043336"/>
            <a:ext cx="455443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4400" b="1">
                <a:latin typeface="+mj-ea"/>
                <a:ea typeface="+mj-ea"/>
                <a:cs typeface="Times New Roman"/>
              </a:rPr>
              <a:t>프로젝트 기능 설명</a:t>
            </a:r>
            <a:endParaRPr lang="en-US" altLang="ko-KR" sz="4400" b="1" dirty="0">
              <a:latin typeface="+mj-ea"/>
              <a:ea typeface="+mj-ea"/>
              <a:cs typeface="Times New Roman"/>
            </a:endParaRPr>
          </a:p>
        </p:txBody>
      </p:sp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직각 삼각형 9"/>
          <p:cNvSpPr/>
          <p:nvPr/>
        </p:nvSpPr>
        <p:spPr>
          <a:xfrm rot="16200000">
            <a:off x="7731123" y="5445124"/>
            <a:ext cx="2276873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1/2 액자 2"/>
          <p:cNvSpPr/>
          <p:nvPr/>
        </p:nvSpPr>
        <p:spPr>
          <a:xfrm>
            <a:off x="2375756" y="2960889"/>
            <a:ext cx="432048" cy="396103"/>
          </a:xfrm>
          <a:prstGeom prst="halfFrame">
            <a:avLst>
              <a:gd name="adj1" fmla="val 9679"/>
              <a:gd name="adj2" fmla="val 10924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1/2 액자 13"/>
          <p:cNvSpPr/>
          <p:nvPr/>
        </p:nvSpPr>
        <p:spPr>
          <a:xfrm rot="10800000">
            <a:off x="6394553" y="3392996"/>
            <a:ext cx="432048" cy="396103"/>
          </a:xfrm>
          <a:prstGeom prst="halfFrame">
            <a:avLst>
              <a:gd name="adj1" fmla="val 9679"/>
              <a:gd name="adj2" fmla="val 10924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직선 연결선 10"/>
          <p:cNvCxnSpPr>
            <a:cxnSpLocks/>
            <a:stCxn id="6" idx="0"/>
          </p:cNvCxnSpPr>
          <p:nvPr/>
        </p:nvCxnSpPr>
        <p:spPr>
          <a:xfrm>
            <a:off x="539553" y="-9455"/>
            <a:ext cx="1836203" cy="29703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6826601" y="3800937"/>
            <a:ext cx="1759553" cy="30570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57236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16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1</a:t>
            </a:r>
            <a:endParaRPr lang="ko-KR" altLang="en-US" sz="4800" b="1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E092E-1C19-4B9E-ADF4-7944D09B11D6}"/>
              </a:ext>
            </a:extLst>
          </p:cNvPr>
          <p:cNvSpPr txBox="1"/>
          <p:nvPr/>
        </p:nvSpPr>
        <p:spPr>
          <a:xfrm>
            <a:off x="467401" y="116632"/>
            <a:ext cx="32405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프로젝트 기능 설명</a:t>
            </a:r>
            <a:endParaRPr lang="en-US" altLang="ko-KR" sz="2800" b="1" dirty="0">
              <a:latin typeface="+mj-ea"/>
              <a:ea typeface="+mj-ea"/>
              <a:cs typeface="Times New Roman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3785316D-679D-4F09-AD80-8295E6A579D6}"/>
              </a:ext>
            </a:extLst>
          </p:cNvPr>
          <p:cNvSpPr txBox="1">
            <a:spLocks/>
          </p:cNvSpPr>
          <p:nvPr/>
        </p:nvSpPr>
        <p:spPr>
          <a:xfrm>
            <a:off x="457200" y="1124744"/>
            <a:ext cx="8543956" cy="5472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 항공권 예약</a:t>
            </a:r>
            <a:endParaRPr lang="en-US" altLang="ko-KR" sz="200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항공권 검색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출발지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목적지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인원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(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성인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어린이 구분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),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출발날짜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도착날짜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왕복인지 편도인지 구분하여 검색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항공권 리스트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검색 조건에 맞는 항공권을 보여줌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낮은 금액 순과 출발 이른 순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출발 늦은 순 선택해서 정렬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리스트 화면에서 날짜 조건을 바꿀 수 있음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항공권 예약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사용자가 선택한 항공권들 예약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항공권 예약 리스트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사용자가 예약한 항공권들 출력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23734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16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1</a:t>
            </a:r>
            <a:endParaRPr lang="ko-KR" altLang="en-US" sz="4800" b="1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E092E-1C19-4B9E-ADF4-7944D09B11D6}"/>
              </a:ext>
            </a:extLst>
          </p:cNvPr>
          <p:cNvSpPr txBox="1"/>
          <p:nvPr/>
        </p:nvSpPr>
        <p:spPr>
          <a:xfrm>
            <a:off x="467401" y="116632"/>
            <a:ext cx="32405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프로젝트 기능 설명</a:t>
            </a:r>
            <a:endParaRPr lang="en-US" altLang="ko-KR" sz="2800" b="1" dirty="0">
              <a:latin typeface="+mj-ea"/>
              <a:ea typeface="+mj-ea"/>
              <a:cs typeface="Times New Roman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3785316D-679D-4F09-AD80-8295E6A579D6}"/>
              </a:ext>
            </a:extLst>
          </p:cNvPr>
          <p:cNvSpPr txBox="1">
            <a:spLocks/>
          </p:cNvSpPr>
          <p:nvPr/>
        </p:nvSpPr>
        <p:spPr>
          <a:xfrm>
            <a:off x="457200" y="1124744"/>
            <a:ext cx="8543956" cy="5616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 메인 페이지</a:t>
            </a:r>
            <a:endParaRPr lang="en-US" altLang="ko-KR" sz="200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인기 노선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1028700" lvl="2" indent="-34290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사용자들이 예약한 수를 이용하여 항공권 인기 순으로 보여줌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항공사 별 특가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항공사 별로 노선 중 가장 싼 금액의 항공권을 보여줌</a:t>
            </a:r>
            <a:endParaRPr lang="en-US" altLang="ko-KR" sz="2000" b="1" dirty="0">
              <a:latin typeface="Arial" pitchFamily="34" charset="0"/>
              <a:cs typeface="Arial" pitchFamily="34" charset="0"/>
            </a:endParaRPr>
          </a:p>
          <a:p>
            <a:pPr algn="l"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 유저</a:t>
            </a:r>
            <a:endParaRPr lang="en-US" altLang="ko-KR" sz="200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회원가입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1028700" lvl="2" indent="-34290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아이디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(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이메일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),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비밀번호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(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특수문자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영어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숫자 조합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8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자 이상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),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한글이름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영어이름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1028700" lvl="2" indent="-34290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전화번호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여권번호</a:t>
            </a:r>
            <a:r>
              <a:rPr lang="en-US" altLang="ko-KR" sz="1550" b="1" dirty="0">
                <a:latin typeface="Arial" pitchFamily="34" charset="0"/>
                <a:cs typeface="Arial" pitchFamily="34" charset="0"/>
              </a:rPr>
              <a:t>, 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국적 선택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로그인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아이디와 비밀번호 입력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93074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16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1</a:t>
            </a:r>
            <a:endParaRPr lang="ko-KR" altLang="en-US" sz="4800" b="1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E092E-1C19-4B9E-ADF4-7944D09B11D6}"/>
              </a:ext>
            </a:extLst>
          </p:cNvPr>
          <p:cNvSpPr txBox="1"/>
          <p:nvPr/>
        </p:nvSpPr>
        <p:spPr>
          <a:xfrm>
            <a:off x="467401" y="116632"/>
            <a:ext cx="32405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800" b="1" dirty="0">
                <a:latin typeface="+mj-ea"/>
                <a:ea typeface="+mj-ea"/>
                <a:cs typeface="Times New Roman"/>
              </a:rPr>
              <a:t>프로젝트 기능 설명</a:t>
            </a:r>
            <a:endParaRPr lang="en-US" altLang="ko-KR" sz="2800" b="1" dirty="0">
              <a:latin typeface="+mj-ea"/>
              <a:ea typeface="+mj-ea"/>
              <a:cs typeface="Times New Roman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3785316D-679D-4F09-AD80-8295E6A579D6}"/>
              </a:ext>
            </a:extLst>
          </p:cNvPr>
          <p:cNvSpPr txBox="1">
            <a:spLocks/>
          </p:cNvSpPr>
          <p:nvPr/>
        </p:nvSpPr>
        <p:spPr>
          <a:xfrm>
            <a:off x="457200" y="1124744"/>
            <a:ext cx="8543956" cy="5364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ct val="100000"/>
              </a:spcBef>
              <a:buClr>
                <a:schemeClr val="tx1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ko-KR" altLang="en-US" sz="2000" b="1" dirty="0">
                <a:latin typeface="Arial" pitchFamily="34" charset="0"/>
                <a:cs typeface="Arial" pitchFamily="34" charset="0"/>
              </a:rPr>
              <a:t> 게시판</a:t>
            </a:r>
            <a:endParaRPr lang="en-US" altLang="ko-KR" sz="200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글 작성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1028700" lvl="2" indent="-34290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글은 여행 후기와 고객센터로 분류하여 작성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글 수정 및 삭제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글의 수정 및 삭제는 글을 게시한 사용자나 관리자만 가능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답글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답글은 관리자만 작성 수 있음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628650" lvl="1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Ø"/>
              <a:tabLst>
                <a:tab pos="0" algn="l"/>
              </a:tabLst>
            </a:pPr>
            <a:r>
              <a:rPr lang="ko-KR" altLang="en-US" sz="1700" b="1" dirty="0">
                <a:latin typeface="Arial" pitchFamily="34" charset="0"/>
                <a:cs typeface="Arial" pitchFamily="34" charset="0"/>
              </a:rPr>
              <a:t>댓글</a:t>
            </a:r>
            <a:endParaRPr lang="en-US" altLang="ko-KR" sz="170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댓글은 모든 사용자가 작성할 수 있음</a:t>
            </a:r>
            <a:endParaRPr lang="en-US" altLang="ko-KR" sz="1550" b="1" dirty="0">
              <a:latin typeface="Arial" pitchFamily="34" charset="0"/>
              <a:cs typeface="Arial" pitchFamily="34" charset="0"/>
            </a:endParaRPr>
          </a:p>
          <a:p>
            <a:pPr marL="971550" lvl="2" indent="-285750" algn="l">
              <a:spcBef>
                <a:spcPct val="100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tabLst>
                <a:tab pos="0" algn="l"/>
              </a:tabLst>
            </a:pP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댓글에 </a:t>
            </a:r>
            <a:r>
              <a:rPr lang="ko-KR" altLang="en-US" sz="1550" b="1" dirty="0" err="1">
                <a:latin typeface="Arial" pitchFamily="34" charset="0"/>
                <a:cs typeface="Arial" pitchFamily="34" charset="0"/>
              </a:rPr>
              <a:t>대댓글을</a:t>
            </a:r>
            <a:r>
              <a:rPr lang="ko-KR" altLang="en-US" sz="1550" b="1" dirty="0">
                <a:latin typeface="Arial" pitchFamily="34" charset="0"/>
                <a:cs typeface="Arial" pitchFamily="34" charset="0"/>
              </a:rPr>
              <a:t> 작성할 수 있음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99143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FAAD2D-B527-4374-ACE7-D95F61CEA0A8}"/>
              </a:ext>
            </a:extLst>
          </p:cNvPr>
          <p:cNvSpPr txBox="1"/>
          <p:nvPr/>
        </p:nvSpPr>
        <p:spPr>
          <a:xfrm>
            <a:off x="2294783" y="3043336"/>
            <a:ext cx="455443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400" b="1" dirty="0">
                <a:latin typeface="+mj-ea"/>
                <a:ea typeface="+mj-ea"/>
                <a:cs typeface="Times New Roman"/>
              </a:rPr>
              <a:t>Simple Design</a:t>
            </a:r>
          </a:p>
        </p:txBody>
      </p:sp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직각 삼각형 9"/>
          <p:cNvSpPr/>
          <p:nvPr/>
        </p:nvSpPr>
        <p:spPr>
          <a:xfrm rot="16200000">
            <a:off x="7731123" y="5445124"/>
            <a:ext cx="2276873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1/2 액자 2"/>
          <p:cNvSpPr/>
          <p:nvPr/>
        </p:nvSpPr>
        <p:spPr>
          <a:xfrm>
            <a:off x="2627784" y="2996893"/>
            <a:ext cx="432048" cy="396103"/>
          </a:xfrm>
          <a:prstGeom prst="halfFrame">
            <a:avLst>
              <a:gd name="adj1" fmla="val 9679"/>
              <a:gd name="adj2" fmla="val 10924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1/2 액자 13"/>
          <p:cNvSpPr/>
          <p:nvPr/>
        </p:nvSpPr>
        <p:spPr>
          <a:xfrm rot="10800000">
            <a:off x="6120172" y="3392996"/>
            <a:ext cx="432048" cy="396103"/>
          </a:xfrm>
          <a:prstGeom prst="halfFrame">
            <a:avLst>
              <a:gd name="adj1" fmla="val 9679"/>
              <a:gd name="adj2" fmla="val 10924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직선 연결선 10"/>
          <p:cNvCxnSpPr>
            <a:cxnSpLocks/>
            <a:stCxn id="6" idx="0"/>
          </p:cNvCxnSpPr>
          <p:nvPr/>
        </p:nvCxnSpPr>
        <p:spPr>
          <a:xfrm>
            <a:off x="539553" y="-9455"/>
            <a:ext cx="2088231" cy="305278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6552220" y="3789099"/>
            <a:ext cx="2033934" cy="306890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805921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2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E092E-1C19-4B9E-ADF4-7944D09B11D6}"/>
              </a:ext>
            </a:extLst>
          </p:cNvPr>
          <p:cNvSpPr txBox="1"/>
          <p:nvPr/>
        </p:nvSpPr>
        <p:spPr>
          <a:xfrm>
            <a:off x="467401" y="116632"/>
            <a:ext cx="32405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2800" b="1" dirty="0">
                <a:latin typeface="+mj-ea"/>
                <a:ea typeface="+mj-ea"/>
                <a:cs typeface="Times New Roman"/>
              </a:rPr>
              <a:t>Simple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8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87119B53-DE1E-468D-B534-3D7BB3C904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975756"/>
              </p:ext>
            </p:extLst>
          </p:nvPr>
        </p:nvGraphicFramePr>
        <p:xfrm>
          <a:off x="287524" y="803612"/>
          <a:ext cx="8784976" cy="600325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5210">
                  <a:extLst>
                    <a:ext uri="{9D8B030D-6E8A-4147-A177-3AD203B41FA5}">
                      <a16:colId xmlns:a16="http://schemas.microsoft.com/office/drawing/2014/main" val="635666199"/>
                    </a:ext>
                  </a:extLst>
                </a:gridCol>
                <a:gridCol w="1055530">
                  <a:extLst>
                    <a:ext uri="{9D8B030D-6E8A-4147-A177-3AD203B41FA5}">
                      <a16:colId xmlns:a16="http://schemas.microsoft.com/office/drawing/2014/main" val="144756751"/>
                    </a:ext>
                  </a:extLst>
                </a:gridCol>
                <a:gridCol w="811608">
                  <a:extLst>
                    <a:ext uri="{9D8B030D-6E8A-4147-A177-3AD203B41FA5}">
                      <a16:colId xmlns:a16="http://schemas.microsoft.com/office/drawing/2014/main" val="1497622716"/>
                    </a:ext>
                  </a:extLst>
                </a:gridCol>
                <a:gridCol w="900100">
                  <a:extLst>
                    <a:ext uri="{9D8B030D-6E8A-4147-A177-3AD203B41FA5}">
                      <a16:colId xmlns:a16="http://schemas.microsoft.com/office/drawing/2014/main" val="4224528153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776415117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3136438856"/>
                    </a:ext>
                  </a:extLst>
                </a:gridCol>
                <a:gridCol w="2160240">
                  <a:extLst>
                    <a:ext uri="{9D8B030D-6E8A-4147-A177-3AD203B41FA5}">
                      <a16:colId xmlns:a16="http://schemas.microsoft.com/office/drawing/2014/main" val="2304581135"/>
                    </a:ext>
                  </a:extLst>
                </a:gridCol>
              </a:tblGrid>
              <a:tr h="56257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프로젝트명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Application </a:t>
                      </a:r>
                      <a:r>
                        <a:rPr lang="ko-KR" altLang="en-US" dirty="0"/>
                        <a:t>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url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view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template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model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200977"/>
                  </a:ext>
                </a:extLst>
              </a:tr>
              <a:tr h="906780">
                <a:tc rowSpan="6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항공권 예약 관리 시스템</a:t>
                      </a:r>
                    </a:p>
                  </a:txBody>
                  <a:tcPr anchor="ctr"/>
                </a:tc>
                <a:tc rowSpan="6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항공권관리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en-US" altLang="ko-KR" dirty="0" err="1"/>
                        <a:t>air_app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가는편</a:t>
                      </a:r>
                      <a:r>
                        <a:rPr lang="ko-KR" altLang="en-US" dirty="0"/>
                        <a:t> 항공권 목록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searchList_go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searchList_go</a:t>
                      </a:r>
                      <a:endParaRPr lang="ko-KR" alt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searchList_go.html</a:t>
                      </a:r>
                      <a:endParaRPr lang="ko-KR" altLang="en-US" dirty="0"/>
                    </a:p>
                  </a:txBody>
                  <a:tcPr anchor="ctr"/>
                </a:tc>
                <a:tc rowSpan="6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Airline(id, name, </a:t>
                      </a:r>
                      <a:r>
                        <a:rPr lang="en-US" altLang="ko-KR" dirty="0" err="1"/>
                        <a:t>air_img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latinLnBrk="1"/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Ticket(id, </a:t>
                      </a:r>
                      <a:r>
                        <a:rPr lang="en-US" altLang="ko-KR" dirty="0" err="1"/>
                        <a:t>airline_id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departure_place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arrival_place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departure_airport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arrival_airport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departure_date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first_price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business_price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premium_price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economy_price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latinLnBrk="1"/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Reservation(id, </a:t>
                      </a:r>
                      <a:r>
                        <a:rPr lang="en-US" altLang="ko-KR" dirty="0" err="1"/>
                        <a:t>user_id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go_ticket_id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come_ticket_id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reservation_date</a:t>
                      </a:r>
                      <a:r>
                        <a:rPr lang="en-US" altLang="ko-KR" dirty="0"/>
                        <a:t>, price)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1234219"/>
                  </a:ext>
                </a:extLst>
              </a:tr>
              <a:tr h="9067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searchList_go_get</a:t>
                      </a:r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9070232"/>
                  </a:ext>
                </a:extLst>
              </a:tr>
              <a:tr h="9067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오는편</a:t>
                      </a:r>
                      <a:r>
                        <a:rPr lang="ko-KR" altLang="en-US" dirty="0"/>
                        <a:t> 항공권 목록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searchList_come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searchList_come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searchList_come.html</a:t>
                      </a:r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39734"/>
                  </a:ext>
                </a:extLst>
              </a:tr>
              <a:tr h="9067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항공권예약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reservation_add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reservation_add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reservation_complete</a:t>
                      </a:r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6433422"/>
                  </a:ext>
                </a:extLst>
              </a:tr>
              <a:tr h="9067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항공권예약목록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reservation_list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reservation_list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Reservation_list.html</a:t>
                      </a:r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120326"/>
                  </a:ext>
                </a:extLst>
              </a:tr>
              <a:tr h="9067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예약취소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reservation_cancel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reservation_cancel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reservation_list.html</a:t>
                      </a:r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75105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7279491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5400000">
            <a:off x="-842048" y="823265"/>
            <a:ext cx="2214320" cy="548881"/>
          </a:xfrm>
          <a:prstGeom prst="rt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Times New Roman"/>
              <a:cs typeface="Times New Roman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8582" y="-27384"/>
            <a:ext cx="558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48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2</a:t>
            </a:r>
            <a:endParaRPr lang="ko-KR" altLang="en-US" sz="48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8E092E-1C19-4B9E-ADF4-7944D09B11D6}"/>
              </a:ext>
            </a:extLst>
          </p:cNvPr>
          <p:cNvSpPr txBox="1"/>
          <p:nvPr/>
        </p:nvSpPr>
        <p:spPr>
          <a:xfrm>
            <a:off x="467401" y="116632"/>
            <a:ext cx="32405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2800" b="1" dirty="0">
                <a:latin typeface="+mj-ea"/>
                <a:ea typeface="+mj-ea"/>
                <a:cs typeface="Times New Roman"/>
              </a:rPr>
              <a:t>Simple Design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D4FDF-3B57-41F3-B4F7-5F73AB5F6889}" type="slidenum">
              <a:rPr lang="ko-KR" altLang="en-US" smtClean="0"/>
              <a:t>9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87119B53-DE1E-468D-B534-3D7BB3C904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2402380"/>
              </p:ext>
            </p:extLst>
          </p:nvPr>
        </p:nvGraphicFramePr>
        <p:xfrm>
          <a:off x="287524" y="803612"/>
          <a:ext cx="8856472" cy="38962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65210">
                  <a:extLst>
                    <a:ext uri="{9D8B030D-6E8A-4147-A177-3AD203B41FA5}">
                      <a16:colId xmlns:a16="http://schemas.microsoft.com/office/drawing/2014/main" val="635666199"/>
                    </a:ext>
                  </a:extLst>
                </a:gridCol>
                <a:gridCol w="1055530">
                  <a:extLst>
                    <a:ext uri="{9D8B030D-6E8A-4147-A177-3AD203B41FA5}">
                      <a16:colId xmlns:a16="http://schemas.microsoft.com/office/drawing/2014/main" val="144756751"/>
                    </a:ext>
                  </a:extLst>
                </a:gridCol>
                <a:gridCol w="1474892">
                  <a:extLst>
                    <a:ext uri="{9D8B030D-6E8A-4147-A177-3AD203B41FA5}">
                      <a16:colId xmlns:a16="http://schemas.microsoft.com/office/drawing/2014/main" val="1497622716"/>
                    </a:ext>
                  </a:extLst>
                </a:gridCol>
                <a:gridCol w="1265210">
                  <a:extLst>
                    <a:ext uri="{9D8B030D-6E8A-4147-A177-3AD203B41FA5}">
                      <a16:colId xmlns:a16="http://schemas.microsoft.com/office/drawing/2014/main" val="4224528153"/>
                    </a:ext>
                  </a:extLst>
                </a:gridCol>
                <a:gridCol w="1265210">
                  <a:extLst>
                    <a:ext uri="{9D8B030D-6E8A-4147-A177-3AD203B41FA5}">
                      <a16:colId xmlns:a16="http://schemas.microsoft.com/office/drawing/2014/main" val="2776415117"/>
                    </a:ext>
                  </a:extLst>
                </a:gridCol>
                <a:gridCol w="1265210">
                  <a:extLst>
                    <a:ext uri="{9D8B030D-6E8A-4147-A177-3AD203B41FA5}">
                      <a16:colId xmlns:a16="http://schemas.microsoft.com/office/drawing/2014/main" val="3136438856"/>
                    </a:ext>
                  </a:extLst>
                </a:gridCol>
                <a:gridCol w="1265210">
                  <a:extLst>
                    <a:ext uri="{9D8B030D-6E8A-4147-A177-3AD203B41FA5}">
                      <a16:colId xmlns:a16="http://schemas.microsoft.com/office/drawing/2014/main" val="2304581135"/>
                    </a:ext>
                  </a:extLst>
                </a:gridCol>
              </a:tblGrid>
              <a:tr h="56257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프로젝트명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Application </a:t>
                      </a:r>
                      <a:r>
                        <a:rPr lang="ko-KR" altLang="en-US" dirty="0"/>
                        <a:t>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url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view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template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model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200977"/>
                  </a:ext>
                </a:extLst>
              </a:tr>
              <a:tr h="414830">
                <a:tc rowSpan="7">
                  <a:txBody>
                    <a:bodyPr/>
                    <a:lstStyle/>
                    <a:p>
                      <a:pPr marL="0" marR="0" lvl="0" indent="0" algn="l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항공권 예약 관리 시스템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rowSpan="5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사용자관리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en-US" altLang="ko-KR" dirty="0" err="1"/>
                        <a:t>user_app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로그인화면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login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loginViews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login.html</a:t>
                      </a:r>
                      <a:endParaRPr lang="ko-KR" altLang="en-US" dirty="0"/>
                    </a:p>
                  </a:txBody>
                  <a:tcPr anchor="ctr"/>
                </a:tc>
                <a:tc rowSpan="5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User(id, email, password, </a:t>
                      </a:r>
                      <a:r>
                        <a:rPr lang="en-US" altLang="ko-KR" dirty="0" err="1"/>
                        <a:t>name_ko</a:t>
                      </a:r>
                      <a:r>
                        <a:rPr lang="en-US" altLang="ko-KR" dirty="0"/>
                        <a:t>, </a:t>
                      </a:r>
                      <a:r>
                        <a:rPr lang="en-US" altLang="ko-KR" dirty="0" err="1"/>
                        <a:t>name_eng</a:t>
                      </a:r>
                      <a:r>
                        <a:rPr lang="en-US" altLang="ko-KR" dirty="0"/>
                        <a:t>, call, passport, country, birthday, sex)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5369410"/>
                  </a:ext>
                </a:extLst>
              </a:tr>
              <a:tr h="56257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로그인 아이디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비번 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loginCheck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loginCheck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7651152"/>
                  </a:ext>
                </a:extLst>
              </a:tr>
              <a:tr h="69645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회원가입화면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signup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signupViews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signup.html</a:t>
                      </a:r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32911"/>
                  </a:ext>
                </a:extLst>
              </a:tr>
              <a:tr h="56257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아이디중복확인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id_overlap_check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id_overlap_check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964133"/>
                  </a:ext>
                </a:extLst>
              </a:tr>
              <a:tr h="1687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사용자등록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userCheck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userCheck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174309"/>
                  </a:ext>
                </a:extLst>
              </a:tr>
              <a:tr h="2514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메인관리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</a:t>
                      </a:r>
                      <a:r>
                        <a:rPr lang="en-US" altLang="ko-KR" dirty="0" err="1"/>
                        <a:t>main_app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메인화면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indexViews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index.html</a:t>
                      </a:r>
                      <a:endParaRPr lang="ko-KR" altLang="en-US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6155832"/>
                  </a:ext>
                </a:extLst>
              </a:tr>
              <a:tr h="2514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항공사별 특가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specials_tickets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specials_tickets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8592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184257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KoPubWorld돋움체 Bold"/>
        <a:ea typeface="KoPubWorld돋움체 Bold"/>
        <a:cs typeface=""/>
      </a:majorFont>
      <a:minorFont>
        <a:latin typeface="KoPubWorld돋움체 Bold"/>
        <a:ea typeface="KoPubWorld돋움체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4995</TotalTime>
  <Words>1236</Words>
  <Application>Microsoft Office PowerPoint</Application>
  <PresentationFormat>화면 슬라이드 쇼(4:3)</PresentationFormat>
  <Paragraphs>340</Paragraphs>
  <Slides>26</Slides>
  <Notes>26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2" baseType="lpstr">
      <vt:lpstr>Times New Roman</vt:lpstr>
      <vt:lpstr>함초롬돋움</vt:lpstr>
      <vt:lpstr>KoPubWorld돋움체 Bold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applemango</dc:creator>
  <cp:lastModifiedBy>장 예훈</cp:lastModifiedBy>
  <cp:revision>1161</cp:revision>
  <cp:lastPrinted>2020-11-26T06:31:00Z</cp:lastPrinted>
  <dcterms:created xsi:type="dcterms:W3CDTF">2015-04-27T06:53:28Z</dcterms:created>
  <dcterms:modified xsi:type="dcterms:W3CDTF">2021-01-28T05:32:07Z</dcterms:modified>
</cp:coreProperties>
</file>

<file path=docProps/thumbnail.jpeg>
</file>